
<file path=[Content_Types].xml><?xml version="1.0" encoding="utf-8"?>
<Types xmlns="http://schemas.openxmlformats.org/package/2006/content-types">
  <Default Extension="fntdata" ContentType="application/x-fontdata"/>
  <Default Extension="xml" ContentType="application/xml"/>
  <Default Extension="png" ContentType="image/png"/>
  <Default Extension="jpeg" ContentType="image/jpeg"/>
  <Default Extension="rels" ContentType="application/vnd.openxmlformats-package.relationships+xml"/>
  <Default Extension="font" ContentType="application/x-fontdata"/>
  <Override PartName="/ppt/diagrams/drawing4.xml" ContentType="application/vnd.ms-office.drawingml.diagramDrawing+xml"/>
  <Override PartName="/ppt/slideLayouts/slideLayout1.xml" ContentType="application/vnd.openxmlformats-officedocument.presentationml.slideLayout+xml"/>
  <Override PartName="/ppt/slideLayouts/slideLayout18.xml" ContentType="application/vnd.openxmlformats-officedocument.presentationml.slideLayout+xml"/>
  <Override PartName="/ppt/slides/slide9.xml" ContentType="application/vnd.openxmlformats-officedocument.presentationml.slide+xml"/>
  <Override PartName="/ppt/diagrams/data5.xml" ContentType="application/vnd.openxmlformats-officedocument.drawingml.diagramData+xml"/>
  <Override PartName="/ppt/tableStyles.xml" ContentType="application/vnd.openxmlformats-officedocument.presentationml.tableStyles+xml"/>
  <Override PartName="/ppt/slides/slide13.xml" ContentType="application/vnd.openxmlformats-officedocument.presentationml.slide+xml"/>
  <Override PartName="/docProps/core.xml" ContentType="application/vnd.openxmlformats-package.core-properties+xml"/>
  <Override PartName="/ppt/notesSlides/notesSlide7.xml" ContentType="application/vnd.openxmlformats-officedocument.presentationml.notesSlide+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diagrams/quickStyle5.xml" ContentType="application/vnd.openxmlformats-officedocument.drawingml.diagramStyle+xml"/>
  <Override PartName="/ppt/slideLayouts/slideLayout9.xml" ContentType="application/vnd.openxmlformats-officedocument.presentationml.slideLayout+xml"/>
  <Override PartName="/ppt/slides/slide8.xml" ContentType="application/vnd.openxmlformats-officedocument.presentationml.slide+xml"/>
  <Override PartName="/ppt/diagrams/drawing5.xml" ContentType="application/vnd.ms-office.drawingml.diagramDrawing+xml"/>
  <Override PartName="/ppt/notesSlides/notesSlide10.xml" ContentType="application/vnd.openxmlformats-officedocument.presentationml.notesSlide+xml"/>
  <Override PartName="/ppt/slides/slide12.xml" ContentType="application/vnd.openxmlformats-officedocument.presentationml.slide+xml"/>
  <Override PartName="/ppt/presentation.xml" ContentType="application/vnd.openxmlformats-officedocument.presentationml.presentation.main+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8.xml" ContentType="application/vnd.openxmlformats-officedocument.presentationml.slideLayout+xml"/>
  <Override PartName="/ppt/theme/theme3.xml" ContentType="application/vnd.openxmlformats-officedocument.theme+xml"/>
  <Override PartName="/ppt/notesSlides/notesSlide5.xml" ContentType="application/vnd.openxmlformats-officedocument.presentationml.notesSlide+xml"/>
  <Override PartName="/ppt/slideLayouts/slideLayout16.xml" ContentType="application/vnd.openxmlformats-officedocument.presentationml.slideLayout+xml"/>
  <Override PartName="/ppt/slides/slide11.xml" ContentType="application/vnd.openxmlformats-officedocument.presentationml.slide+xml"/>
  <Override PartName="/ppt/presProps.xml" ContentType="application/vnd.openxmlformats-officedocument.presentationml.presProps+xml"/>
  <Override PartName="/ppt/slides/slide7.xml" ContentType="application/vnd.openxmlformats-officedocument.presentationml.slide+xml"/>
  <Override PartName="/ppt/slideMasters/slideMaster2.xml" ContentType="application/vnd.openxmlformats-officedocument.presentationml.slideMaster+xml"/>
  <Override PartName="/ppt/slideLayouts/slideLayout15.xml" ContentType="application/vnd.openxmlformats-officedocument.presentationml.slideLayout+xml"/>
  <Override PartName="/ppt/slideLayouts/slideLayout20.xml" ContentType="application/vnd.openxmlformats-officedocument.presentationml.slideLayout+xml"/>
  <Override PartName="/ppt/diagrams/quickStyle4.xml" ContentType="application/vnd.openxmlformats-officedocument.drawingml.diagramStyle+xml"/>
  <Override PartName="/ppt/diagrams/layout1.xml" ContentType="application/vnd.openxmlformats-officedocument.drawingml.diagramLayout+xml"/>
  <Override PartName="/ppt/slides/slide10.xml" ContentType="application/vnd.openxmlformats-officedocument.presentationml.slide+xml"/>
  <Override PartName="/ppt/slideLayouts/slideLayout7.xml" ContentType="application/vnd.openxmlformats-officedocument.presentationml.slideLayout+xml"/>
  <Override PartName="/ppt/diagrams/colors1.xml" ContentType="application/vnd.openxmlformats-officedocument.drawingml.diagramColors+xml"/>
  <Override PartName="/ppt/slides/slide6.xml" ContentType="application/vnd.openxmlformats-officedocument.presentationml.slide+xml"/>
  <Override PartName="/ppt/diagrams/quickStyle3.xml" ContentType="application/vnd.openxmlformats-officedocument.drawingml.diagramStyle+xml"/>
  <Override PartName="/ppt/slideLayouts/slideLayout14.xml" ContentType="application/vnd.openxmlformats-officedocument.presentationml.slideLayout+xml"/>
  <Override PartName="/ppt/notesSlides/notesSlide4.xml" ContentType="application/vnd.openxmlformats-officedocument.presentationml.notesSlide+xml"/>
  <Override PartName="/ppt/diagrams/layout2.xml" ContentType="application/vnd.openxmlformats-officedocument.drawingml.diagramLayout+xml"/>
  <Override PartName="/ppt/diagrams/layout4.xml" ContentType="application/vnd.openxmlformats-officedocument.drawingml.diagramLayout+xml"/>
  <Override PartName="/ppt/slides/slide4.xml" ContentType="application/vnd.openxmlformats-officedocument.presentationml.slide+xml"/>
  <Override PartName="/ppt/theme/theme1.xml" ContentType="application/vnd.openxmlformats-officedocument.theme+xml"/>
  <Override PartName="/ppt/diagrams/data1.xml" ContentType="application/vnd.openxmlformats-officedocument.drawingml.diagramData+xml"/>
  <Override PartName="/ppt/slideLayouts/slideLayout6.xml" ContentType="application/vnd.openxmlformats-officedocument.presentationml.slideLayout+xml"/>
  <Override PartName="/ppt/slideLayouts/slideLayout13.xml" ContentType="application/vnd.openxmlformats-officedocument.presentationml.slideLayout+xml"/>
  <Override PartName="/ppt/slides/slide5.xml" ContentType="application/vnd.openxmlformats-officedocument.presentationml.slide+xml"/>
  <Override PartName="/ppt/notesSlides/notesSlide3.xml" ContentType="application/vnd.openxmlformats-officedocument.presentationml.notesSlide+xml"/>
  <Override PartName="/ppt/diagrams/layout3.xml" ContentType="application/vnd.openxmlformats-officedocument.drawingml.diagramLayout+xml"/>
  <Override PartName="/ppt/slideLayouts/slideLayout22.xml" ContentType="application/vnd.openxmlformats-officedocument.presentationml.slideLayout+xml"/>
  <Override PartName="/ppt/diagrams/colors2.xml" ContentType="application/vnd.openxmlformats-officedocument.drawingml.diagramColors+xml"/>
  <Override PartName="/ppt/diagrams/quickStyle2.xml" ContentType="application/vnd.openxmlformats-officedocument.drawingml.diagramStyle+xml"/>
  <Override PartName="/ppt/slideMasters/slideMaster1.xml" ContentType="application/vnd.openxmlformats-officedocument.presentationml.slideMaster+xml"/>
  <Override PartName="/ppt/diagrams/data2.xml" ContentType="application/vnd.openxmlformats-officedocument.drawingml.diagramData+xml"/>
  <Override PartName="/ppt/theme/theme2.xml" ContentType="application/vnd.openxmlformats-officedocument.theme+xml"/>
  <Override PartName="/ppt/diagrams/layout5.xml" ContentType="application/vnd.openxmlformats-officedocument.drawingml.diagram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diagrams/drawing1.xml" ContentType="application/vnd.ms-office.drawingml.diagramDrawing+xml"/>
  <Override PartName="/ppt/slideLayouts/slideLayout21.xml" ContentType="application/vnd.openxmlformats-officedocument.presentationml.slideLayout+xml"/>
  <Override PartName="/ppt/notesSlides/notesSlide2.xml" ContentType="application/vnd.openxmlformats-officedocument.presentationml.notesSlide+xml"/>
  <Override PartName="/ppt/diagrams/quickStyle1.xml" ContentType="application/vnd.openxmlformats-officedocument.drawingml.diagramStyle+xml"/>
  <Override PartName="/ppt/slideLayouts/slideLayout12.xml" ContentType="application/vnd.openxmlformats-officedocument.presentationml.slideLayout+xml"/>
  <Override PartName="/ppt/diagrams/colors3.xml" ContentType="application/vnd.openxmlformats-officedocument.drawingml.diagramColors+xml"/>
  <Override PartName="/ppt/slideLayouts/slideLayout11.xml" ContentType="application/vnd.openxmlformats-officedocument.presentationml.slideLayout+xml"/>
  <Override PartName="/ppt/notesSlides/notesSlide12.xml" ContentType="application/vnd.openxmlformats-officedocument.presentationml.notesSlide+xml"/>
  <Override PartName="/ppt/diagrams/colors4.xml" ContentType="application/vnd.openxmlformats-officedocument.drawingml.diagramColors+xml"/>
  <Override PartName="/ppt/slideLayouts/slideLayout3.xml" ContentType="application/vnd.openxmlformats-officedocument.presentationml.slideLayout+xml"/>
  <Override PartName="/ppt/diagrams/drawing2.xml" ContentType="application/vnd.ms-office.drawingml.diagramDrawing+xml"/>
  <Override PartName="/ppt/diagrams/data3.xml" ContentType="application/vnd.openxmlformats-officedocument.drawingml.diagramData+xml"/>
  <Override PartName="/ppt/notesSlides/notesSlide9.xml" ContentType="application/vnd.openxmlformats-officedocument.presentationml.notesSlide+xml"/>
  <Override PartName="/ppt/notesSlides/notesSlide11.xml" ContentType="application/vnd.openxmlformats-officedocument.presentationml.notesSlide+xml"/>
  <Override PartName="/ppt/slides/slide1.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diagrams/drawing3.xml" ContentType="application/vnd.ms-office.drawingml.diagramDrawing+xml"/>
  <Override PartName="/ppt/diagrams/data4.xml" ContentType="application/vnd.openxmlformats-officedocument.drawingml.diagramData+xml"/>
  <Override PartName="/ppt/slideLayouts/slideLayout19.xml" ContentType="application/vnd.openxmlformats-officedocument.presentationml.slideLayout+xml"/>
  <Override PartName="/ppt/notesSlides/notesSlide8.xml" ContentType="application/vnd.openxmlformats-officedocument.presentationml.notesSlide+xml"/>
  <Override PartName="/ppt/slides/slide14.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slideLayouts/slideLayout10.xml" ContentType="application/vnd.openxmlformats-officedocument.presentationml.slideLayout+xml"/>
  <Override PartName="/ppt/diagrams/colors5.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xmlns:a14="http://schemas.microsoft.com/office/drawing/2010/main" xmlns:p14="http://schemas.microsoft.com/office/powerpoint/2010/main" xmlns:mc="http://schemas.openxmlformats.org/markup-compatibility/2006" xmlns:c="http://schemas.openxmlformats.org/drawingml/2006/chart" xmlns:v="urn:schemas-microsoft-com:vml" xmlns:dsp="http://schemas.microsoft.com/office/drawing/2008/diagram" xmlns:dgm="http://schemas.openxmlformats.org/drawingml/2006/diagram" saveSubsetFonts="1" embedTrueTypeFonts="1" rtl="1">
  <p:sldMasterIdLst>
    <p:sldMasterId r:id="rId1" id="2147483648"/>
    <p:sldMasterId r:id="rId2" id="2147483660"/>
  </p:sldMasterIdLst>
  <p:notesMasterIdLst>
    <p:notesMasterId r:id="rId17"/>
  </p:notesMasterIdLst>
  <p:sldIdLst>
    <p:sldId r:id="rId3" id="312"/>
    <p:sldId r:id="rId4" id="313"/>
    <p:sldId r:id="rId5" id="311"/>
    <p:sldId r:id="rId6" id="305"/>
    <p:sldId r:id="rId7" id="318"/>
    <p:sldId r:id="rId8" id="319"/>
    <p:sldId r:id="rId9" id="306"/>
    <p:sldId r:id="rId10" id="307"/>
    <p:sldId r:id="rId11" id="308"/>
    <p:sldId r:id="rId12" id="310"/>
    <p:sldId r:id="rId13" id="309"/>
  </p:sldIdLst>
  <p:sldSz cx="9144000" cy="6858000" type="screen4x3"/>
  <p:notesSz cx="6858000" cy="9144000"/>
  <p:embeddedFontLst>
    <p:embeddedFont>
      <p:font typeface="WPS Special 1"/>
      <p:regular r:id="rId22"/>
    </p:embeddedFont>
  </p:embeddedFontLst>
  <p:defaultTextStyle>
    <a:defPPr>
      <a:defRPr lang="ar-SA"/>
    </a:defPPr>
    <a:lvl1pPr algn="r" marL="0" defTabSz="914400" eaLnBrk="1" latinLnBrk="0" hangingPunct="1" rtl="true">
      <a:defRPr sz="1800" kern="1200">
        <a:solidFill>
          <a:schemeClr val="tx1"/>
        </a:solidFill>
        <a:latin typeface="+mn-lt"/>
        <a:ea typeface="+mn-ea"/>
        <a:cs typeface="+mn-cs"/>
      </a:defRPr>
    </a:lvl1pPr>
    <a:lvl2pPr algn="r" marL="457200" defTabSz="914400" eaLnBrk="1" latinLnBrk="0" hangingPunct="1" rtl="true">
      <a:defRPr sz="1800" kern="1200">
        <a:solidFill>
          <a:schemeClr val="tx1"/>
        </a:solidFill>
        <a:latin typeface="+mn-lt"/>
        <a:ea typeface="+mn-ea"/>
        <a:cs typeface="+mn-cs"/>
      </a:defRPr>
    </a:lvl2pPr>
    <a:lvl3pPr algn="r" marL="914400" defTabSz="914400" eaLnBrk="1" latinLnBrk="0" hangingPunct="1" rtl="true">
      <a:defRPr sz="1800" kern="1200">
        <a:solidFill>
          <a:schemeClr val="tx1"/>
        </a:solidFill>
        <a:latin typeface="+mn-lt"/>
        <a:ea typeface="+mn-ea"/>
        <a:cs typeface="+mn-cs"/>
      </a:defRPr>
    </a:lvl3pPr>
    <a:lvl4pPr algn="r" marL="1371600" defTabSz="914400" eaLnBrk="1" latinLnBrk="0" hangingPunct="1" rtl="true">
      <a:defRPr sz="1800" kern="1200">
        <a:solidFill>
          <a:schemeClr val="tx1"/>
        </a:solidFill>
        <a:latin typeface="+mn-lt"/>
        <a:ea typeface="+mn-ea"/>
        <a:cs typeface="+mn-cs"/>
      </a:defRPr>
    </a:lvl4pPr>
    <a:lvl5pPr algn="r" marL="1828800" defTabSz="914400" eaLnBrk="1" latinLnBrk="0" hangingPunct="1" rtl="true">
      <a:defRPr sz="1800" kern="1200">
        <a:solidFill>
          <a:schemeClr val="tx1"/>
        </a:solidFill>
        <a:latin typeface="+mn-lt"/>
        <a:ea typeface="+mn-ea"/>
        <a:cs typeface="+mn-cs"/>
      </a:defRPr>
    </a:lvl5pPr>
    <a:lvl6pPr algn="r" marL="2286000" defTabSz="914400" eaLnBrk="1" latinLnBrk="0" hangingPunct="1" rtl="true">
      <a:defRPr sz="1800" kern="1200">
        <a:solidFill>
          <a:schemeClr val="tx1"/>
        </a:solidFill>
        <a:latin typeface="+mn-lt"/>
        <a:ea typeface="+mn-ea"/>
        <a:cs typeface="+mn-cs"/>
      </a:defRPr>
    </a:lvl6pPr>
    <a:lvl7pPr algn="r" marL="2743200" defTabSz="914400" eaLnBrk="1" latinLnBrk="0" hangingPunct="1" rtl="true">
      <a:defRPr sz="1800" kern="1200">
        <a:solidFill>
          <a:schemeClr val="tx1"/>
        </a:solidFill>
        <a:latin typeface="+mn-lt"/>
        <a:ea typeface="+mn-ea"/>
        <a:cs typeface="+mn-cs"/>
      </a:defRPr>
    </a:lvl7pPr>
    <a:lvl8pPr algn="r" marL="3200400" defTabSz="914400" eaLnBrk="1" latinLnBrk="0" hangingPunct="1" rtl="true">
      <a:defRPr sz="1800" kern="1200">
        <a:solidFill>
          <a:schemeClr val="tx1"/>
        </a:solidFill>
        <a:latin typeface="+mn-lt"/>
        <a:ea typeface="+mn-ea"/>
        <a:cs typeface="+mn-cs"/>
      </a:defRPr>
    </a:lvl8pPr>
    <a:lvl9pPr algn="r" marL="3657600" defTabSz="914400" eaLnBrk="1" latinLnBrk="0" hangingPunct="1" rtl="true">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DDF0"/>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84380"/>
    <p:restoredTop sz="73118" autoAdjust="0"/>
  </p:normalViewPr>
  <p:slideViewPr>
    <p:cSldViewPr>
      <p:cViewPr varScale="1">
        <p:scale>
          <a:sx n="52" d="100"/>
          <a:sy n="52" d="100"/>
        </p:scale>
        <p:origin x="-16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8" Type="http://schemas.openxmlformats.org/officeDocument/2006/relationships/presProps" Target="presProps.xml" /><Relationship Id="rId21" Type="http://schemas.openxmlformats.org/officeDocument/2006/relationships/tableStyles" Target="tableStyles.xml" /><Relationship Id="rId17" Type="http://schemas.openxmlformats.org/officeDocument/2006/relationships/notesMaster" Target="notesMasters/notesMaster1.xml" /><Relationship Id="rId2" Type="http://schemas.openxmlformats.org/officeDocument/2006/relationships/slideMaster" Target="slideMasters/slideMaster2.xml" /><Relationship Id="rId20" Type="http://schemas.openxmlformats.org/officeDocument/2006/relationships/theme" Target="theme/theme1.xml" /><Relationship Id="rId1" Type="http://schemas.openxmlformats.org/officeDocument/2006/relationships/slideMaster" Target="slideMasters/slideMaster1.xml" /><Relationship Id="rId19" Type="http://schemas.openxmlformats.org/officeDocument/2006/relationships/viewProps" Target="viewProps.xml" /><Relationship Id="rId11" Type="http://schemas.openxmlformats.org/officeDocument/2006/relationships/slide" Target="slides/slide9.xml" /><Relationship Id="rId10" Type="http://schemas.openxmlformats.org/officeDocument/2006/relationships/slide" Target="slides/slide8.xml" /><Relationship Id="rId13" Type="http://schemas.openxmlformats.org/officeDocument/2006/relationships/slide" Target="slides/slide11.xml" /><Relationship Id="rId12" Type="http://schemas.openxmlformats.org/officeDocument/2006/relationships/slide" Target="slides/slide10.xml" /><Relationship Id="rId3" Type="http://schemas.openxmlformats.org/officeDocument/2006/relationships/slide" Target="slides/slide1.xml" /><Relationship Id="rId4" Type="http://schemas.openxmlformats.org/officeDocument/2006/relationships/slide" Target="slides/slide2.xml" /><Relationship Id="rId9" Type="http://schemas.openxmlformats.org/officeDocument/2006/relationships/slide" Target="slides/slide7.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22" Type="http://schemas.openxmlformats.org/officeDocument/2006/relationships/font" Target="fonts/WPS_Specail_1.fntdata"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7562D6-6B36-4B3E-BE89-4C3B405C1A4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IQ"/>
        </a:p>
      </dgm:t>
    </dgm:pt>
    <dgm:pt modelId="{1471D0E5-1B4B-4BAA-BFF0-CAB184B3D519}">
      <dgm:prSet phldrT="[نص]" custT="1"/>
      <dgm:spPr/>
      <dgm:t>
        <a:bodyPr/>
        <a:lstStyle/>
        <a:p>
          <a:pPr rtl="1"/>
          <a:r>
            <a:rPr lang="en-US" sz="2800" b="1" dirty="0" smtClean="0"/>
            <a:t>Control of Coronary Blood Flow</a:t>
          </a:r>
          <a:endParaRPr lang="ar-IQ" sz="2800" b="1" dirty="0"/>
        </a:p>
      </dgm:t>
    </dgm:pt>
    <dgm:pt modelId="{CB95DAD9-4753-43A2-8D1F-5FD109E42F7A}" type="parTrans" cxnId="{25B1842D-FBBA-4CA2-AC46-0B3C0E91E2A0}">
      <dgm:prSet/>
      <dgm:spPr/>
      <dgm:t>
        <a:bodyPr/>
        <a:lstStyle/>
        <a:p>
          <a:pPr rtl="1"/>
          <a:endParaRPr lang="ar-IQ"/>
        </a:p>
      </dgm:t>
    </dgm:pt>
    <dgm:pt modelId="{A593B629-FD8F-42E7-9D17-F7396B6AC450}" type="sibTrans" cxnId="{25B1842D-FBBA-4CA2-AC46-0B3C0E91E2A0}">
      <dgm:prSet/>
      <dgm:spPr/>
      <dgm:t>
        <a:bodyPr/>
        <a:lstStyle/>
        <a:p>
          <a:pPr rtl="1"/>
          <a:endParaRPr lang="ar-IQ"/>
        </a:p>
      </dgm:t>
    </dgm:pt>
    <dgm:pt modelId="{CC90D179-684E-4A4E-8B42-DFC8526F8071}">
      <dgm:prSet phldrT="[نص]" custT="1"/>
      <dgm:spPr/>
      <dgm:t>
        <a:bodyPr/>
        <a:lstStyle/>
        <a:p>
          <a:pPr rtl="1"/>
          <a:r>
            <a:rPr lang="en-US" sz="2800" b="1" dirty="0" smtClean="0"/>
            <a:t>Local chemical factors</a:t>
          </a:r>
          <a:endParaRPr lang="ar-IQ" sz="2800" b="1" dirty="0"/>
        </a:p>
      </dgm:t>
    </dgm:pt>
    <dgm:pt modelId="{3A9423AA-FA76-47F5-8D52-1786273763E5}" type="parTrans" cxnId="{F5E709EA-59AC-44D9-8418-8195B6AE9C5F}">
      <dgm:prSet/>
      <dgm:spPr/>
      <dgm:t>
        <a:bodyPr/>
        <a:lstStyle/>
        <a:p>
          <a:pPr rtl="1"/>
          <a:endParaRPr lang="ar-IQ"/>
        </a:p>
      </dgm:t>
    </dgm:pt>
    <dgm:pt modelId="{08353A1B-BB4D-4A5F-A2F1-FD215C46251F}" type="sibTrans" cxnId="{F5E709EA-59AC-44D9-8418-8195B6AE9C5F}">
      <dgm:prSet/>
      <dgm:spPr/>
      <dgm:t>
        <a:bodyPr/>
        <a:lstStyle/>
        <a:p>
          <a:pPr rtl="1"/>
          <a:endParaRPr lang="ar-IQ"/>
        </a:p>
      </dgm:t>
    </dgm:pt>
    <dgm:pt modelId="{80EE268A-4AE2-4A40-9BD4-4445F6EB7D23}">
      <dgm:prSet phldrT="[نص]" custT="1"/>
      <dgm:spPr/>
      <dgm:t>
        <a:bodyPr/>
        <a:lstStyle/>
        <a:p>
          <a:pPr rtl="1"/>
          <a:r>
            <a:rPr lang="en-US" sz="2800" b="1" dirty="0" smtClean="0"/>
            <a:t>Neural factors</a:t>
          </a:r>
          <a:endParaRPr lang="ar-IQ" sz="2800" b="1" dirty="0"/>
        </a:p>
      </dgm:t>
    </dgm:pt>
    <dgm:pt modelId="{4C0DE51A-1780-4E25-8152-8CFC395ACC56}" type="parTrans" cxnId="{3AD2965B-7DD4-4C77-9C70-EC1E5DBB2FD5}">
      <dgm:prSet/>
      <dgm:spPr/>
      <dgm:t>
        <a:bodyPr/>
        <a:lstStyle/>
        <a:p>
          <a:pPr rtl="1"/>
          <a:endParaRPr lang="ar-IQ"/>
        </a:p>
      </dgm:t>
    </dgm:pt>
    <dgm:pt modelId="{EA0F5BED-ECBB-4C49-84EF-3F6867F5BCDA}" type="sibTrans" cxnId="{3AD2965B-7DD4-4C77-9C70-EC1E5DBB2FD5}">
      <dgm:prSet/>
      <dgm:spPr/>
      <dgm:t>
        <a:bodyPr/>
        <a:lstStyle/>
        <a:p>
          <a:pPr rtl="1"/>
          <a:endParaRPr lang="ar-IQ"/>
        </a:p>
      </dgm:t>
    </dgm:pt>
    <dgm:pt modelId="{225ED50C-4488-4800-BFFA-25C33D45A47C}" type="pres">
      <dgm:prSet presAssocID="{C77562D6-6B36-4B3E-BE89-4C3B405C1A48}" presName="hierChild1" presStyleCnt="0">
        <dgm:presLayoutVars>
          <dgm:chPref val="1"/>
          <dgm:dir/>
          <dgm:animOne val="branch"/>
          <dgm:animLvl val="lvl"/>
          <dgm:resizeHandles/>
        </dgm:presLayoutVars>
      </dgm:prSet>
      <dgm:spPr/>
      <dgm:t>
        <a:bodyPr/>
        <a:lstStyle/>
        <a:p>
          <a:pPr rtl="1"/>
          <a:endParaRPr lang="ar-IQ"/>
        </a:p>
      </dgm:t>
    </dgm:pt>
    <dgm:pt modelId="{B52BFF28-DE7B-4804-9FA9-DEC4485F26B8}" type="pres">
      <dgm:prSet presAssocID="{1471D0E5-1B4B-4BAA-BFF0-CAB184B3D519}" presName="hierRoot1" presStyleCnt="0"/>
      <dgm:spPr/>
    </dgm:pt>
    <dgm:pt modelId="{012E2E6A-4D97-40E9-97A7-F87735C15A7B}" type="pres">
      <dgm:prSet presAssocID="{1471D0E5-1B4B-4BAA-BFF0-CAB184B3D519}" presName="composite" presStyleCnt="0"/>
      <dgm:spPr/>
    </dgm:pt>
    <dgm:pt modelId="{EC609321-14C5-49A8-8763-9F79FB5EF413}" type="pres">
      <dgm:prSet presAssocID="{1471D0E5-1B4B-4BAA-BFF0-CAB184B3D519}" presName="background" presStyleLbl="node0" presStyleIdx="0" presStyleCnt="1"/>
      <dgm:spPr/>
    </dgm:pt>
    <dgm:pt modelId="{A8914E65-8588-4AF3-BFFE-1ED50A5E3E95}" type="pres">
      <dgm:prSet presAssocID="{1471D0E5-1B4B-4BAA-BFF0-CAB184B3D519}" presName="text" presStyleLbl="fgAcc0" presStyleIdx="0" presStyleCnt="1" custScaleX="224204" custLinFactNeighborX="-16" custLinFactNeighborY="-2110">
        <dgm:presLayoutVars>
          <dgm:chPref val="3"/>
        </dgm:presLayoutVars>
      </dgm:prSet>
      <dgm:spPr/>
      <dgm:t>
        <a:bodyPr/>
        <a:lstStyle/>
        <a:p>
          <a:pPr rtl="1"/>
          <a:endParaRPr lang="ar-IQ"/>
        </a:p>
      </dgm:t>
    </dgm:pt>
    <dgm:pt modelId="{27578F93-F363-43D0-AB49-90C3AFFF66C1}" type="pres">
      <dgm:prSet presAssocID="{1471D0E5-1B4B-4BAA-BFF0-CAB184B3D519}" presName="hierChild2" presStyleCnt="0"/>
      <dgm:spPr/>
    </dgm:pt>
    <dgm:pt modelId="{AD9EDBDE-06F5-48AE-BF46-9615384744AC}" type="pres">
      <dgm:prSet presAssocID="{3A9423AA-FA76-47F5-8D52-1786273763E5}" presName="Name10" presStyleLbl="parChTrans1D2" presStyleIdx="0" presStyleCnt="2"/>
      <dgm:spPr/>
      <dgm:t>
        <a:bodyPr/>
        <a:lstStyle/>
        <a:p>
          <a:pPr rtl="1"/>
          <a:endParaRPr lang="ar-IQ"/>
        </a:p>
      </dgm:t>
    </dgm:pt>
    <dgm:pt modelId="{6D8E746A-D9B3-4A4D-B2A8-285483C559D7}" type="pres">
      <dgm:prSet presAssocID="{CC90D179-684E-4A4E-8B42-DFC8526F8071}" presName="hierRoot2" presStyleCnt="0"/>
      <dgm:spPr/>
    </dgm:pt>
    <dgm:pt modelId="{27FA2B4B-99D6-4B10-8696-7032F3D9B706}" type="pres">
      <dgm:prSet presAssocID="{CC90D179-684E-4A4E-8B42-DFC8526F8071}" presName="composite2" presStyleCnt="0"/>
      <dgm:spPr/>
    </dgm:pt>
    <dgm:pt modelId="{6FF1710D-6C3B-4703-A739-EB57F9BF1919}" type="pres">
      <dgm:prSet presAssocID="{CC90D179-684E-4A4E-8B42-DFC8526F8071}" presName="background2" presStyleLbl="node2" presStyleIdx="0" presStyleCnt="2"/>
      <dgm:spPr/>
    </dgm:pt>
    <dgm:pt modelId="{8E9FBC32-B06A-44C6-B996-B51C1D909932}" type="pres">
      <dgm:prSet presAssocID="{CC90D179-684E-4A4E-8B42-DFC8526F8071}" presName="text2" presStyleLbl="fgAcc2" presStyleIdx="0" presStyleCnt="2" custScaleX="164832" custLinFactNeighborX="-66689" custLinFactNeighborY="74">
        <dgm:presLayoutVars>
          <dgm:chPref val="3"/>
        </dgm:presLayoutVars>
      </dgm:prSet>
      <dgm:spPr/>
      <dgm:t>
        <a:bodyPr/>
        <a:lstStyle/>
        <a:p>
          <a:pPr rtl="1"/>
          <a:endParaRPr lang="ar-IQ"/>
        </a:p>
      </dgm:t>
    </dgm:pt>
    <dgm:pt modelId="{82228F0C-CC85-417F-A1E2-601A395A2569}" type="pres">
      <dgm:prSet presAssocID="{CC90D179-684E-4A4E-8B42-DFC8526F8071}" presName="hierChild3" presStyleCnt="0"/>
      <dgm:spPr/>
    </dgm:pt>
    <dgm:pt modelId="{0F8A446F-79E7-413D-9CD6-B39FCCFB7071}" type="pres">
      <dgm:prSet presAssocID="{4C0DE51A-1780-4E25-8152-8CFC395ACC56}" presName="Name10" presStyleLbl="parChTrans1D2" presStyleIdx="1" presStyleCnt="2"/>
      <dgm:spPr/>
      <dgm:t>
        <a:bodyPr/>
        <a:lstStyle/>
        <a:p>
          <a:pPr rtl="1"/>
          <a:endParaRPr lang="ar-IQ"/>
        </a:p>
      </dgm:t>
    </dgm:pt>
    <dgm:pt modelId="{323D7ACC-91BD-40F3-9670-67F62C1523F4}" type="pres">
      <dgm:prSet presAssocID="{80EE268A-4AE2-4A40-9BD4-4445F6EB7D23}" presName="hierRoot2" presStyleCnt="0"/>
      <dgm:spPr/>
    </dgm:pt>
    <dgm:pt modelId="{87AF29AF-C250-407C-9BBA-6F5DD2F5A82F}" type="pres">
      <dgm:prSet presAssocID="{80EE268A-4AE2-4A40-9BD4-4445F6EB7D23}" presName="composite2" presStyleCnt="0"/>
      <dgm:spPr/>
    </dgm:pt>
    <dgm:pt modelId="{EE35A497-99DA-45F7-A1A8-E241F00A15E6}" type="pres">
      <dgm:prSet presAssocID="{80EE268A-4AE2-4A40-9BD4-4445F6EB7D23}" presName="background2" presStyleLbl="node2" presStyleIdx="1" presStyleCnt="2"/>
      <dgm:spPr/>
    </dgm:pt>
    <dgm:pt modelId="{A9009C0E-0171-4C01-8FB8-E4FA8F62F7A4}" type="pres">
      <dgm:prSet presAssocID="{80EE268A-4AE2-4A40-9BD4-4445F6EB7D23}" presName="text2" presStyleLbl="fgAcc2" presStyleIdx="1" presStyleCnt="2" custLinFactNeighborX="80552" custLinFactNeighborY="7368">
        <dgm:presLayoutVars>
          <dgm:chPref val="3"/>
        </dgm:presLayoutVars>
      </dgm:prSet>
      <dgm:spPr/>
      <dgm:t>
        <a:bodyPr/>
        <a:lstStyle/>
        <a:p>
          <a:pPr rtl="1"/>
          <a:endParaRPr lang="ar-IQ"/>
        </a:p>
      </dgm:t>
    </dgm:pt>
    <dgm:pt modelId="{B21551D9-9851-4149-8090-94FB7237A588}" type="pres">
      <dgm:prSet presAssocID="{80EE268A-4AE2-4A40-9BD4-4445F6EB7D23}" presName="hierChild3" presStyleCnt="0"/>
      <dgm:spPr/>
    </dgm:pt>
  </dgm:ptLst>
  <dgm:cxnLst>
    <dgm:cxn modelId="{2A522CA2-CACA-4A54-AD25-020A4BDD10D2}" type="presOf" srcId="{80EE268A-4AE2-4A40-9BD4-4445F6EB7D23}" destId="{A9009C0E-0171-4C01-8FB8-E4FA8F62F7A4}" srcOrd="0" destOrd="0" presId="urn:microsoft.com/office/officeart/2005/8/layout/hierarchy1"/>
    <dgm:cxn modelId="{6BC20CB3-EE78-410F-A57E-6BB49250BC46}" type="presOf" srcId="{C77562D6-6B36-4B3E-BE89-4C3B405C1A48}" destId="{225ED50C-4488-4800-BFFA-25C33D45A47C}" srcOrd="0" destOrd="0" presId="urn:microsoft.com/office/officeart/2005/8/layout/hierarchy1"/>
    <dgm:cxn modelId="{25B1842D-FBBA-4CA2-AC46-0B3C0E91E2A0}" srcId="{C77562D6-6B36-4B3E-BE89-4C3B405C1A48}" destId="{1471D0E5-1B4B-4BAA-BFF0-CAB184B3D519}" srcOrd="0" destOrd="0" parTransId="{CB95DAD9-4753-43A2-8D1F-5FD109E42F7A}" sibTransId="{A593B629-FD8F-42E7-9D17-F7396B6AC450}"/>
    <dgm:cxn modelId="{06B21EC0-25F5-4A23-AAB4-400A191E60DC}" type="presOf" srcId="{CC90D179-684E-4A4E-8B42-DFC8526F8071}" destId="{8E9FBC32-B06A-44C6-B996-B51C1D909932}" srcOrd="0" destOrd="0" presId="urn:microsoft.com/office/officeart/2005/8/layout/hierarchy1"/>
    <dgm:cxn modelId="{A47946B3-986E-48D1-B2A9-A021D6817B63}" type="presOf" srcId="{4C0DE51A-1780-4E25-8152-8CFC395ACC56}" destId="{0F8A446F-79E7-413D-9CD6-B39FCCFB7071}" srcOrd="0" destOrd="0" presId="urn:microsoft.com/office/officeart/2005/8/layout/hierarchy1"/>
    <dgm:cxn modelId="{3AD2965B-7DD4-4C77-9C70-EC1E5DBB2FD5}" srcId="{1471D0E5-1B4B-4BAA-BFF0-CAB184B3D519}" destId="{80EE268A-4AE2-4A40-9BD4-4445F6EB7D23}" srcOrd="1" destOrd="0" parTransId="{4C0DE51A-1780-4E25-8152-8CFC395ACC56}" sibTransId="{EA0F5BED-ECBB-4C49-84EF-3F6867F5BCDA}"/>
    <dgm:cxn modelId="{1DD2484A-2F80-46D9-B59C-C495C7B9F53B}" type="presOf" srcId="{1471D0E5-1B4B-4BAA-BFF0-CAB184B3D519}" destId="{A8914E65-8588-4AF3-BFFE-1ED50A5E3E95}" srcOrd="0" destOrd="0" presId="urn:microsoft.com/office/officeart/2005/8/layout/hierarchy1"/>
    <dgm:cxn modelId="{B0D765FD-31AC-416D-B22B-72EE6F6171FD}" type="presOf" srcId="{3A9423AA-FA76-47F5-8D52-1786273763E5}" destId="{AD9EDBDE-06F5-48AE-BF46-9615384744AC}" srcOrd="0" destOrd="0" presId="urn:microsoft.com/office/officeart/2005/8/layout/hierarchy1"/>
    <dgm:cxn modelId="{F5E709EA-59AC-44D9-8418-8195B6AE9C5F}" srcId="{1471D0E5-1B4B-4BAA-BFF0-CAB184B3D519}" destId="{CC90D179-684E-4A4E-8B42-DFC8526F8071}" srcOrd="0" destOrd="0" parTransId="{3A9423AA-FA76-47F5-8D52-1786273763E5}" sibTransId="{08353A1B-BB4D-4A5F-A2F1-FD215C46251F}"/>
    <dgm:cxn modelId="{E98A8847-1AD4-4A0A-8E1B-2A73E96F83A5}" type="presParOf" srcId="{225ED50C-4488-4800-BFFA-25C33D45A47C}" destId="{B52BFF28-DE7B-4804-9FA9-DEC4485F26B8}" srcOrd="0" destOrd="0" presId="urn:microsoft.com/office/officeart/2005/8/layout/hierarchy1"/>
    <dgm:cxn modelId="{FF22AEE2-A73B-4270-8C01-DF75B8EF1143}" type="presParOf" srcId="{B52BFF28-DE7B-4804-9FA9-DEC4485F26B8}" destId="{012E2E6A-4D97-40E9-97A7-F87735C15A7B}" srcOrd="0" destOrd="0" presId="urn:microsoft.com/office/officeart/2005/8/layout/hierarchy1"/>
    <dgm:cxn modelId="{20190E3E-F07E-4DC7-A163-CEB83FD840F7}" type="presParOf" srcId="{012E2E6A-4D97-40E9-97A7-F87735C15A7B}" destId="{EC609321-14C5-49A8-8763-9F79FB5EF413}" srcOrd="0" destOrd="0" presId="urn:microsoft.com/office/officeart/2005/8/layout/hierarchy1"/>
    <dgm:cxn modelId="{E760EF25-D500-4527-A7C0-922ECFA9C761}" type="presParOf" srcId="{012E2E6A-4D97-40E9-97A7-F87735C15A7B}" destId="{A8914E65-8588-4AF3-BFFE-1ED50A5E3E95}" srcOrd="1" destOrd="0" presId="urn:microsoft.com/office/officeart/2005/8/layout/hierarchy1"/>
    <dgm:cxn modelId="{97805449-3964-42C5-8F14-67A347E0AA88}" type="presParOf" srcId="{B52BFF28-DE7B-4804-9FA9-DEC4485F26B8}" destId="{27578F93-F363-43D0-AB49-90C3AFFF66C1}" srcOrd="1" destOrd="0" presId="urn:microsoft.com/office/officeart/2005/8/layout/hierarchy1"/>
    <dgm:cxn modelId="{B73DEEE8-A05F-45C3-8505-076FF0453BFB}" type="presParOf" srcId="{27578F93-F363-43D0-AB49-90C3AFFF66C1}" destId="{AD9EDBDE-06F5-48AE-BF46-9615384744AC}" srcOrd="0" destOrd="0" presId="urn:microsoft.com/office/officeart/2005/8/layout/hierarchy1"/>
    <dgm:cxn modelId="{6F1887AC-5A95-4076-A917-A6A2B673063C}" type="presParOf" srcId="{27578F93-F363-43D0-AB49-90C3AFFF66C1}" destId="{6D8E746A-D9B3-4A4D-B2A8-285483C559D7}" srcOrd="1" destOrd="0" presId="urn:microsoft.com/office/officeart/2005/8/layout/hierarchy1"/>
    <dgm:cxn modelId="{E0CB8F83-8F38-4D6C-A842-365A599CFEC0}" type="presParOf" srcId="{6D8E746A-D9B3-4A4D-B2A8-285483C559D7}" destId="{27FA2B4B-99D6-4B10-8696-7032F3D9B706}" srcOrd="0" destOrd="0" presId="urn:microsoft.com/office/officeart/2005/8/layout/hierarchy1"/>
    <dgm:cxn modelId="{681CB1AE-8DED-4910-84B3-7D2DBFCC5E4A}" type="presParOf" srcId="{27FA2B4B-99D6-4B10-8696-7032F3D9B706}" destId="{6FF1710D-6C3B-4703-A739-EB57F9BF1919}" srcOrd="0" destOrd="0" presId="urn:microsoft.com/office/officeart/2005/8/layout/hierarchy1"/>
    <dgm:cxn modelId="{13904CD6-58D3-4D2C-9E95-4438E6BC4256}" type="presParOf" srcId="{27FA2B4B-99D6-4B10-8696-7032F3D9B706}" destId="{8E9FBC32-B06A-44C6-B996-B51C1D909932}" srcOrd="1" destOrd="0" presId="urn:microsoft.com/office/officeart/2005/8/layout/hierarchy1"/>
    <dgm:cxn modelId="{C02E72A4-FE66-439F-88E8-15F2073A9E8D}" type="presParOf" srcId="{6D8E746A-D9B3-4A4D-B2A8-285483C559D7}" destId="{82228F0C-CC85-417F-A1E2-601A395A2569}" srcOrd="1" destOrd="0" presId="urn:microsoft.com/office/officeart/2005/8/layout/hierarchy1"/>
    <dgm:cxn modelId="{3F760B05-3A22-4B20-A6A9-AFCB8FFB46AD}" type="presParOf" srcId="{27578F93-F363-43D0-AB49-90C3AFFF66C1}" destId="{0F8A446F-79E7-413D-9CD6-B39FCCFB7071}" srcOrd="2" destOrd="0" presId="urn:microsoft.com/office/officeart/2005/8/layout/hierarchy1"/>
    <dgm:cxn modelId="{93798836-2F6E-4D0E-A3D2-E4D8C1340E18}" type="presParOf" srcId="{27578F93-F363-43D0-AB49-90C3AFFF66C1}" destId="{323D7ACC-91BD-40F3-9670-67F62C1523F4}" srcOrd="3" destOrd="0" presId="urn:microsoft.com/office/officeart/2005/8/layout/hierarchy1"/>
    <dgm:cxn modelId="{97937567-B1BB-4AC6-AC7E-A9D96CCF2D0A}" type="presParOf" srcId="{323D7ACC-91BD-40F3-9670-67F62C1523F4}" destId="{87AF29AF-C250-407C-9BBA-6F5DD2F5A82F}" srcOrd="0" destOrd="0" presId="urn:microsoft.com/office/officeart/2005/8/layout/hierarchy1"/>
    <dgm:cxn modelId="{3B94BF6D-DFE6-44FB-9B34-42F103CCAB9F}" type="presParOf" srcId="{87AF29AF-C250-407C-9BBA-6F5DD2F5A82F}" destId="{EE35A497-99DA-45F7-A1A8-E241F00A15E6}" srcOrd="0" destOrd="0" presId="urn:microsoft.com/office/officeart/2005/8/layout/hierarchy1"/>
    <dgm:cxn modelId="{55DC0EF4-0AA1-43F4-8F32-D24B3554A836}" type="presParOf" srcId="{87AF29AF-C250-407C-9BBA-6F5DD2F5A82F}" destId="{A9009C0E-0171-4C01-8FB8-E4FA8F62F7A4}" srcOrd="1" destOrd="0" presId="urn:microsoft.com/office/officeart/2005/8/layout/hierarchy1"/>
    <dgm:cxn modelId="{43A201F0-4A3C-4540-B33B-5771244F83DC}" type="presParOf" srcId="{323D7ACC-91BD-40F3-9670-67F62C1523F4}" destId="{B21551D9-9851-4149-8090-94FB7237A588}"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683AD8D-4634-4748-9E7B-77D3EE5F78B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IQ"/>
        </a:p>
      </dgm:t>
    </dgm:pt>
    <dgm:pt modelId="{F031EC64-2D8D-45AC-B576-1C8986698525}">
      <dgm:prSet phldrT="[نص]" custT="1"/>
      <dgm:spPr/>
      <dgm:t>
        <a:bodyPr/>
        <a:lstStyle/>
        <a:p>
          <a:pPr rtl="1"/>
          <a:r>
            <a:rPr lang="en-US" sz="2800" b="1" dirty="0" smtClean="0"/>
            <a:t>Neural factors</a:t>
          </a:r>
          <a:endParaRPr lang="ar-IQ" sz="2800" b="1" dirty="0"/>
        </a:p>
      </dgm:t>
    </dgm:pt>
    <dgm:pt modelId="{591AC582-3917-400C-AEC5-454F664E8820}" type="parTrans" cxnId="{906038CF-64B8-4D0C-BD4E-EC8133609913}">
      <dgm:prSet/>
      <dgm:spPr/>
      <dgm:t>
        <a:bodyPr/>
        <a:lstStyle/>
        <a:p>
          <a:pPr rtl="1"/>
          <a:endParaRPr lang="ar-IQ"/>
        </a:p>
      </dgm:t>
    </dgm:pt>
    <dgm:pt modelId="{99087D9E-F03C-4B8B-B805-4FF774DF251D}" type="sibTrans" cxnId="{906038CF-64B8-4D0C-BD4E-EC8133609913}">
      <dgm:prSet/>
      <dgm:spPr/>
      <dgm:t>
        <a:bodyPr/>
        <a:lstStyle/>
        <a:p>
          <a:pPr rtl="1"/>
          <a:endParaRPr lang="ar-IQ"/>
        </a:p>
      </dgm:t>
    </dgm:pt>
    <dgm:pt modelId="{130AA211-891F-4C6F-885C-DAADE6A194F4}">
      <dgm:prSet phldrT="[نص]" custT="1"/>
      <dgm:spPr/>
      <dgm:t>
        <a:bodyPr/>
        <a:lstStyle/>
        <a:p>
          <a:pPr rtl="1"/>
          <a:r>
            <a:rPr lang="en-US" sz="3200" b="1" i="0" u="none" baseline="0" dirty="0" smtClean="0">
              <a:solidFill>
                <a:schemeClr val="tx1"/>
              </a:solidFill>
              <a:latin typeface="+mn-lt"/>
              <a:ea typeface="+mn-ea"/>
              <a:cs typeface="+mn-cs"/>
            </a:rPr>
            <a:t>Parasympathetic</a:t>
          </a:r>
          <a:r>
            <a:rPr lang="en-US" sz="3200" b="1" i="0" baseline="0" dirty="0" smtClean="0">
              <a:solidFill>
                <a:schemeClr val="tx1"/>
              </a:solidFill>
              <a:latin typeface="+mn-lt"/>
              <a:ea typeface="+mn-ea"/>
              <a:cs typeface="+mn-cs"/>
            </a:rPr>
            <a:t> </a:t>
          </a:r>
          <a:endParaRPr lang="ar-IQ" sz="3200" b="1" dirty="0"/>
        </a:p>
      </dgm:t>
    </dgm:pt>
    <dgm:pt modelId="{309D437C-A352-431D-ABB4-99318757A2A8}" type="parTrans" cxnId="{50DB98BA-ED8F-4709-BA61-272356F83701}">
      <dgm:prSet/>
      <dgm:spPr/>
      <dgm:t>
        <a:bodyPr/>
        <a:lstStyle/>
        <a:p>
          <a:pPr rtl="1"/>
          <a:endParaRPr lang="ar-IQ"/>
        </a:p>
      </dgm:t>
    </dgm:pt>
    <dgm:pt modelId="{C93548DC-5A7A-45A7-8B35-CF63F6359B6A}" type="sibTrans" cxnId="{50DB98BA-ED8F-4709-BA61-272356F83701}">
      <dgm:prSet/>
      <dgm:spPr/>
      <dgm:t>
        <a:bodyPr/>
        <a:lstStyle/>
        <a:p>
          <a:pPr rtl="1"/>
          <a:endParaRPr lang="ar-IQ"/>
        </a:p>
      </dgm:t>
    </dgm:pt>
    <dgm:pt modelId="{C7BC4854-2AA2-436A-A6F2-20B238758A9A}">
      <dgm:prSet phldrT="[نص]"/>
      <dgm:spPr/>
      <dgm:t>
        <a:bodyPr/>
        <a:lstStyle/>
        <a:p>
          <a:pPr rtl="1"/>
          <a:r>
            <a:rPr lang="en-US" b="1" i="0" baseline="0" dirty="0" smtClean="0">
              <a:solidFill>
                <a:schemeClr val="tx1"/>
              </a:solidFill>
              <a:latin typeface="+mn-lt"/>
              <a:ea typeface="+mn-ea"/>
              <a:cs typeface="+mn-cs"/>
            </a:rPr>
            <a:t>direct effects</a:t>
          </a:r>
          <a:endParaRPr lang="ar-IQ" dirty="0"/>
        </a:p>
      </dgm:t>
    </dgm:pt>
    <dgm:pt modelId="{6E91D80D-0330-48A3-A45A-7016FF275345}" type="parTrans" cxnId="{56D56A1D-F98E-44C9-BC80-E44AD59C57C9}">
      <dgm:prSet/>
      <dgm:spPr/>
      <dgm:t>
        <a:bodyPr/>
        <a:lstStyle/>
        <a:p>
          <a:pPr rtl="1"/>
          <a:endParaRPr lang="ar-IQ"/>
        </a:p>
      </dgm:t>
    </dgm:pt>
    <dgm:pt modelId="{58E130F8-EBFE-416E-84A2-C5B49AB821AB}" type="sibTrans" cxnId="{56D56A1D-F98E-44C9-BC80-E44AD59C57C9}">
      <dgm:prSet/>
      <dgm:spPr/>
      <dgm:t>
        <a:bodyPr/>
        <a:lstStyle/>
        <a:p>
          <a:pPr rtl="1"/>
          <a:endParaRPr lang="ar-IQ"/>
        </a:p>
      </dgm:t>
    </dgm:pt>
    <dgm:pt modelId="{93B48764-F00F-41EE-B097-8DA230CCA79E}">
      <dgm:prSet phldrT="[نص]"/>
      <dgm:spPr/>
      <dgm:t>
        <a:bodyPr/>
        <a:lstStyle/>
        <a:p>
          <a:pPr rtl="1"/>
          <a:r>
            <a:rPr lang="en-US" b="1" i="0" baseline="0" dirty="0" smtClean="0">
              <a:solidFill>
                <a:schemeClr val="tx1"/>
              </a:solidFill>
              <a:latin typeface="+mn-lt"/>
              <a:ea typeface="+mn-ea"/>
              <a:cs typeface="+mn-cs"/>
            </a:rPr>
            <a:t>indirect effects</a:t>
          </a:r>
          <a:endParaRPr lang="ar-IQ" dirty="0"/>
        </a:p>
      </dgm:t>
    </dgm:pt>
    <dgm:pt modelId="{1AD5FB48-8C69-427F-A0A2-FA4420B1F564}" type="parTrans" cxnId="{20A27469-B301-4A5C-87F0-63528A4DFEA0}">
      <dgm:prSet/>
      <dgm:spPr/>
      <dgm:t>
        <a:bodyPr/>
        <a:lstStyle/>
        <a:p>
          <a:pPr rtl="1"/>
          <a:endParaRPr lang="ar-IQ"/>
        </a:p>
      </dgm:t>
    </dgm:pt>
    <dgm:pt modelId="{AF1EBD44-52DC-4AB1-A93C-BCA48395A60D}" type="sibTrans" cxnId="{20A27469-B301-4A5C-87F0-63528A4DFEA0}">
      <dgm:prSet/>
      <dgm:spPr/>
      <dgm:t>
        <a:bodyPr/>
        <a:lstStyle/>
        <a:p>
          <a:pPr rtl="1"/>
          <a:endParaRPr lang="ar-IQ"/>
        </a:p>
      </dgm:t>
    </dgm:pt>
    <dgm:pt modelId="{32F97EE0-109E-4055-90A3-D1724AEED278}">
      <dgm:prSet phldrT="[نص]" custT="1"/>
      <dgm:spPr/>
      <dgm:t>
        <a:bodyPr/>
        <a:lstStyle/>
        <a:p>
          <a:pPr rtl="1"/>
          <a:r>
            <a:rPr lang="en-US" sz="3200" b="1" i="0" u="none" baseline="0" dirty="0" smtClean="0">
              <a:solidFill>
                <a:schemeClr val="tx1"/>
              </a:solidFill>
              <a:latin typeface="+mn-lt"/>
              <a:ea typeface="+mn-ea"/>
              <a:cs typeface="+mn-cs"/>
            </a:rPr>
            <a:t>Sympathetic</a:t>
          </a:r>
          <a:r>
            <a:rPr lang="en-US" sz="3200" b="1" i="0" baseline="0" dirty="0" smtClean="0">
              <a:solidFill>
                <a:schemeClr val="tx1"/>
              </a:solidFill>
              <a:latin typeface="+mn-lt"/>
              <a:ea typeface="+mn-ea"/>
              <a:cs typeface="+mn-cs"/>
            </a:rPr>
            <a:t> </a:t>
          </a:r>
          <a:endParaRPr lang="ar-IQ" sz="3200" dirty="0"/>
        </a:p>
      </dgm:t>
    </dgm:pt>
    <dgm:pt modelId="{342FF76A-4AD3-4B78-9699-79523023F8BF}" type="parTrans" cxnId="{A43636A6-C3ED-423A-BAB9-4C4375DF163D}">
      <dgm:prSet/>
      <dgm:spPr/>
      <dgm:t>
        <a:bodyPr/>
        <a:lstStyle/>
        <a:p>
          <a:pPr rtl="1"/>
          <a:endParaRPr lang="ar-IQ"/>
        </a:p>
      </dgm:t>
    </dgm:pt>
    <dgm:pt modelId="{14499D3C-EB4E-4953-8D67-CE3D8BD08446}" type="sibTrans" cxnId="{A43636A6-C3ED-423A-BAB9-4C4375DF163D}">
      <dgm:prSet/>
      <dgm:spPr/>
      <dgm:t>
        <a:bodyPr/>
        <a:lstStyle/>
        <a:p>
          <a:pPr rtl="1"/>
          <a:endParaRPr lang="ar-IQ"/>
        </a:p>
      </dgm:t>
    </dgm:pt>
    <dgm:pt modelId="{F119C651-8CE9-4F0F-9C57-818A3DC33322}">
      <dgm:prSet phldrT="[نص]"/>
      <dgm:spPr/>
      <dgm:t>
        <a:bodyPr/>
        <a:lstStyle/>
        <a:p>
          <a:pPr rtl="1"/>
          <a:r>
            <a:rPr lang="en-US" b="1" i="0" baseline="0" dirty="0" smtClean="0">
              <a:solidFill>
                <a:schemeClr val="tx1"/>
              </a:solidFill>
              <a:latin typeface="+mn-lt"/>
              <a:ea typeface="+mn-ea"/>
              <a:cs typeface="+mn-cs"/>
            </a:rPr>
            <a:t>direct effects</a:t>
          </a:r>
          <a:endParaRPr lang="ar-IQ" dirty="0"/>
        </a:p>
      </dgm:t>
    </dgm:pt>
    <dgm:pt modelId="{3204BAAD-E78E-4D38-BA0E-B63DBB437B69}" type="parTrans" cxnId="{381011A5-21B0-4DA4-9847-0FFAD158D40C}">
      <dgm:prSet/>
      <dgm:spPr/>
      <dgm:t>
        <a:bodyPr/>
        <a:lstStyle/>
        <a:p>
          <a:pPr rtl="1"/>
          <a:endParaRPr lang="ar-IQ"/>
        </a:p>
      </dgm:t>
    </dgm:pt>
    <dgm:pt modelId="{09D182CB-25A3-4D18-A1B7-63419E0BD1A9}" type="sibTrans" cxnId="{381011A5-21B0-4DA4-9847-0FFAD158D40C}">
      <dgm:prSet/>
      <dgm:spPr/>
      <dgm:t>
        <a:bodyPr/>
        <a:lstStyle/>
        <a:p>
          <a:pPr rtl="1"/>
          <a:endParaRPr lang="ar-IQ"/>
        </a:p>
      </dgm:t>
    </dgm:pt>
    <dgm:pt modelId="{9A12F524-D009-4504-97B1-CF2B4AEFE98A}">
      <dgm:prSet phldrT="[نص]"/>
      <dgm:spPr/>
      <dgm:t>
        <a:bodyPr/>
        <a:lstStyle/>
        <a:p>
          <a:pPr rtl="1"/>
          <a:r>
            <a:rPr lang="en-US" b="1" i="0" baseline="0" dirty="0" smtClean="0">
              <a:solidFill>
                <a:schemeClr val="tx1"/>
              </a:solidFill>
              <a:latin typeface="+mn-lt"/>
              <a:ea typeface="+mn-ea"/>
              <a:cs typeface="+mn-cs"/>
            </a:rPr>
            <a:t>indirect effects</a:t>
          </a:r>
          <a:endParaRPr lang="ar-IQ" dirty="0"/>
        </a:p>
      </dgm:t>
    </dgm:pt>
    <dgm:pt modelId="{1724A810-A97C-4D2C-8A0D-9D21D28230FE}" type="parTrans" cxnId="{17112341-92C9-404F-BF15-32E2BCCBCB86}">
      <dgm:prSet/>
      <dgm:spPr/>
      <dgm:t>
        <a:bodyPr/>
        <a:lstStyle/>
        <a:p>
          <a:pPr rtl="1"/>
          <a:endParaRPr lang="ar-IQ"/>
        </a:p>
      </dgm:t>
    </dgm:pt>
    <dgm:pt modelId="{340F0DE0-E8BE-4CC2-A07F-72DB73230B41}" type="sibTrans" cxnId="{17112341-92C9-404F-BF15-32E2BCCBCB86}">
      <dgm:prSet/>
      <dgm:spPr/>
      <dgm:t>
        <a:bodyPr/>
        <a:lstStyle/>
        <a:p>
          <a:pPr rtl="1"/>
          <a:endParaRPr lang="ar-IQ"/>
        </a:p>
      </dgm:t>
    </dgm:pt>
    <dgm:pt modelId="{59B6091F-3680-47A3-9D91-BD7C946D997C}" type="pres">
      <dgm:prSet presAssocID="{5683AD8D-4634-4748-9E7B-77D3EE5F78B3}" presName="hierChild1" presStyleCnt="0">
        <dgm:presLayoutVars>
          <dgm:chPref val="1"/>
          <dgm:dir/>
          <dgm:animOne val="branch"/>
          <dgm:animLvl val="lvl"/>
          <dgm:resizeHandles/>
        </dgm:presLayoutVars>
      </dgm:prSet>
      <dgm:spPr/>
      <dgm:t>
        <a:bodyPr/>
        <a:lstStyle/>
        <a:p>
          <a:pPr rtl="1"/>
          <a:endParaRPr lang="ar-IQ"/>
        </a:p>
      </dgm:t>
    </dgm:pt>
    <dgm:pt modelId="{A56C8D90-807C-41AE-946C-6E5BD068EA03}" type="pres">
      <dgm:prSet presAssocID="{F031EC64-2D8D-45AC-B576-1C8986698525}" presName="hierRoot1" presStyleCnt="0"/>
      <dgm:spPr/>
    </dgm:pt>
    <dgm:pt modelId="{448B02FA-760F-43EA-9361-BB3FC3362737}" type="pres">
      <dgm:prSet presAssocID="{F031EC64-2D8D-45AC-B576-1C8986698525}" presName="composite" presStyleCnt="0"/>
      <dgm:spPr/>
    </dgm:pt>
    <dgm:pt modelId="{2F0DC0B2-0A8F-49C8-9AB6-2CEB182C2B7C}" type="pres">
      <dgm:prSet presAssocID="{F031EC64-2D8D-45AC-B576-1C8986698525}" presName="background" presStyleLbl="node0" presStyleIdx="0" presStyleCnt="1"/>
      <dgm:spPr/>
    </dgm:pt>
    <dgm:pt modelId="{C3FA9BA6-9E4F-457F-8C42-F8BF5F419C6F}" type="pres">
      <dgm:prSet presAssocID="{F031EC64-2D8D-45AC-B576-1C8986698525}" presName="text" presStyleLbl="fgAcc0" presStyleIdx="0" presStyleCnt="1">
        <dgm:presLayoutVars>
          <dgm:chPref val="3"/>
        </dgm:presLayoutVars>
      </dgm:prSet>
      <dgm:spPr/>
      <dgm:t>
        <a:bodyPr/>
        <a:lstStyle/>
        <a:p>
          <a:pPr rtl="1"/>
          <a:endParaRPr lang="ar-IQ"/>
        </a:p>
      </dgm:t>
    </dgm:pt>
    <dgm:pt modelId="{3A04A0BA-643D-48BD-8C18-1C7FB844327B}" type="pres">
      <dgm:prSet presAssocID="{F031EC64-2D8D-45AC-B576-1C8986698525}" presName="hierChild2" presStyleCnt="0"/>
      <dgm:spPr/>
    </dgm:pt>
    <dgm:pt modelId="{6711E9C9-9FD6-42C9-9458-88D8E40FF44A}" type="pres">
      <dgm:prSet presAssocID="{309D437C-A352-431D-ABB4-99318757A2A8}" presName="Name10" presStyleLbl="parChTrans1D2" presStyleIdx="0" presStyleCnt="2"/>
      <dgm:spPr/>
      <dgm:t>
        <a:bodyPr/>
        <a:lstStyle/>
        <a:p>
          <a:pPr rtl="1"/>
          <a:endParaRPr lang="ar-IQ"/>
        </a:p>
      </dgm:t>
    </dgm:pt>
    <dgm:pt modelId="{23DC95AD-D9D0-49D9-BEB2-325089BB4D96}" type="pres">
      <dgm:prSet presAssocID="{130AA211-891F-4C6F-885C-DAADE6A194F4}" presName="hierRoot2" presStyleCnt="0"/>
      <dgm:spPr/>
    </dgm:pt>
    <dgm:pt modelId="{72EFB7CE-77B6-4C53-8C68-69AB71502282}" type="pres">
      <dgm:prSet presAssocID="{130AA211-891F-4C6F-885C-DAADE6A194F4}" presName="composite2" presStyleCnt="0"/>
      <dgm:spPr/>
    </dgm:pt>
    <dgm:pt modelId="{91BB894F-FD42-44A5-83BB-4F3F9AC686B8}" type="pres">
      <dgm:prSet presAssocID="{130AA211-891F-4C6F-885C-DAADE6A194F4}" presName="background2" presStyleLbl="node2" presStyleIdx="0" presStyleCnt="2"/>
      <dgm:spPr/>
    </dgm:pt>
    <dgm:pt modelId="{229615C4-4A0A-4662-A0BE-B5F688A2EC92}" type="pres">
      <dgm:prSet presAssocID="{130AA211-891F-4C6F-885C-DAADE6A194F4}" presName="text2" presStyleLbl="fgAcc2" presStyleIdx="0" presStyleCnt="2" custScaleX="191835">
        <dgm:presLayoutVars>
          <dgm:chPref val="3"/>
        </dgm:presLayoutVars>
      </dgm:prSet>
      <dgm:spPr/>
      <dgm:t>
        <a:bodyPr/>
        <a:lstStyle/>
        <a:p>
          <a:pPr rtl="1"/>
          <a:endParaRPr lang="ar-IQ"/>
        </a:p>
      </dgm:t>
    </dgm:pt>
    <dgm:pt modelId="{0C578DEC-D452-47B0-AD21-97ECA9C035A7}" type="pres">
      <dgm:prSet presAssocID="{130AA211-891F-4C6F-885C-DAADE6A194F4}" presName="hierChild3" presStyleCnt="0"/>
      <dgm:spPr/>
    </dgm:pt>
    <dgm:pt modelId="{7B253AA8-17A0-4285-A09D-2EFA29871C4E}" type="pres">
      <dgm:prSet presAssocID="{6E91D80D-0330-48A3-A45A-7016FF275345}" presName="Name17" presStyleLbl="parChTrans1D3" presStyleIdx="0" presStyleCnt="4"/>
      <dgm:spPr/>
      <dgm:t>
        <a:bodyPr/>
        <a:lstStyle/>
        <a:p>
          <a:pPr rtl="1"/>
          <a:endParaRPr lang="ar-IQ"/>
        </a:p>
      </dgm:t>
    </dgm:pt>
    <dgm:pt modelId="{28C693B3-9A6D-46D0-A859-C66D3B79A5FC}" type="pres">
      <dgm:prSet presAssocID="{C7BC4854-2AA2-436A-A6F2-20B238758A9A}" presName="hierRoot3" presStyleCnt="0"/>
      <dgm:spPr/>
    </dgm:pt>
    <dgm:pt modelId="{8E10C187-71B8-46D2-A015-69694F6CA3CE}" type="pres">
      <dgm:prSet presAssocID="{C7BC4854-2AA2-436A-A6F2-20B238758A9A}" presName="composite3" presStyleCnt="0"/>
      <dgm:spPr/>
    </dgm:pt>
    <dgm:pt modelId="{648DE8EB-67CC-4649-BF1D-FCDC76AE78E4}" type="pres">
      <dgm:prSet presAssocID="{C7BC4854-2AA2-436A-A6F2-20B238758A9A}" presName="background3" presStyleLbl="node3" presStyleIdx="0" presStyleCnt="4"/>
      <dgm:spPr/>
    </dgm:pt>
    <dgm:pt modelId="{4334D557-DF12-489D-B7D4-9090D8E8BC83}" type="pres">
      <dgm:prSet presAssocID="{C7BC4854-2AA2-436A-A6F2-20B238758A9A}" presName="text3" presStyleLbl="fgAcc3" presStyleIdx="0" presStyleCnt="4">
        <dgm:presLayoutVars>
          <dgm:chPref val="3"/>
        </dgm:presLayoutVars>
      </dgm:prSet>
      <dgm:spPr/>
      <dgm:t>
        <a:bodyPr/>
        <a:lstStyle/>
        <a:p>
          <a:pPr rtl="1"/>
          <a:endParaRPr lang="ar-IQ"/>
        </a:p>
      </dgm:t>
    </dgm:pt>
    <dgm:pt modelId="{4FBCB484-3F1E-43DE-BDFD-7E83865D3640}" type="pres">
      <dgm:prSet presAssocID="{C7BC4854-2AA2-436A-A6F2-20B238758A9A}" presName="hierChild4" presStyleCnt="0"/>
      <dgm:spPr/>
    </dgm:pt>
    <dgm:pt modelId="{ED442E50-5707-439B-BFCE-050559103BD7}" type="pres">
      <dgm:prSet presAssocID="{1AD5FB48-8C69-427F-A0A2-FA4420B1F564}" presName="Name17" presStyleLbl="parChTrans1D3" presStyleIdx="1" presStyleCnt="4"/>
      <dgm:spPr/>
      <dgm:t>
        <a:bodyPr/>
        <a:lstStyle/>
        <a:p>
          <a:pPr rtl="1"/>
          <a:endParaRPr lang="ar-IQ"/>
        </a:p>
      </dgm:t>
    </dgm:pt>
    <dgm:pt modelId="{C4F54DD1-7F3C-467A-B2D1-DA32CD64F82C}" type="pres">
      <dgm:prSet presAssocID="{93B48764-F00F-41EE-B097-8DA230CCA79E}" presName="hierRoot3" presStyleCnt="0"/>
      <dgm:spPr/>
    </dgm:pt>
    <dgm:pt modelId="{BE2C3F84-DD69-42FA-8466-6C45ED8E5237}" type="pres">
      <dgm:prSet presAssocID="{93B48764-F00F-41EE-B097-8DA230CCA79E}" presName="composite3" presStyleCnt="0"/>
      <dgm:spPr/>
    </dgm:pt>
    <dgm:pt modelId="{7CAE5214-0B8A-4913-A3B8-5BFB6AF64FBE}" type="pres">
      <dgm:prSet presAssocID="{93B48764-F00F-41EE-B097-8DA230CCA79E}" presName="background3" presStyleLbl="node3" presStyleIdx="1" presStyleCnt="4"/>
      <dgm:spPr/>
    </dgm:pt>
    <dgm:pt modelId="{9EF1E80F-4495-4DA9-9E88-1CCDAA59919C}" type="pres">
      <dgm:prSet presAssocID="{93B48764-F00F-41EE-B097-8DA230CCA79E}" presName="text3" presStyleLbl="fgAcc3" presStyleIdx="1" presStyleCnt="4">
        <dgm:presLayoutVars>
          <dgm:chPref val="3"/>
        </dgm:presLayoutVars>
      </dgm:prSet>
      <dgm:spPr/>
      <dgm:t>
        <a:bodyPr/>
        <a:lstStyle/>
        <a:p>
          <a:pPr rtl="1"/>
          <a:endParaRPr lang="ar-IQ"/>
        </a:p>
      </dgm:t>
    </dgm:pt>
    <dgm:pt modelId="{DEDB36F7-231B-4548-B3F8-9AA08B4E30B6}" type="pres">
      <dgm:prSet presAssocID="{93B48764-F00F-41EE-B097-8DA230CCA79E}" presName="hierChild4" presStyleCnt="0"/>
      <dgm:spPr/>
    </dgm:pt>
    <dgm:pt modelId="{1297A2DF-8207-4870-9732-7F51316FE765}" type="pres">
      <dgm:prSet presAssocID="{342FF76A-4AD3-4B78-9699-79523023F8BF}" presName="Name10" presStyleLbl="parChTrans1D2" presStyleIdx="1" presStyleCnt="2"/>
      <dgm:spPr/>
      <dgm:t>
        <a:bodyPr/>
        <a:lstStyle/>
        <a:p>
          <a:pPr rtl="1"/>
          <a:endParaRPr lang="ar-IQ"/>
        </a:p>
      </dgm:t>
    </dgm:pt>
    <dgm:pt modelId="{11B318EE-4410-49D9-BDB0-70EC788BD685}" type="pres">
      <dgm:prSet presAssocID="{32F97EE0-109E-4055-90A3-D1724AEED278}" presName="hierRoot2" presStyleCnt="0"/>
      <dgm:spPr/>
    </dgm:pt>
    <dgm:pt modelId="{72EDD0AF-C89E-4D33-AF24-7A2FDC8B9158}" type="pres">
      <dgm:prSet presAssocID="{32F97EE0-109E-4055-90A3-D1724AEED278}" presName="composite2" presStyleCnt="0"/>
      <dgm:spPr/>
    </dgm:pt>
    <dgm:pt modelId="{55427345-9700-4DF3-80D7-0BC6C90CED4E}" type="pres">
      <dgm:prSet presAssocID="{32F97EE0-109E-4055-90A3-D1724AEED278}" presName="background2" presStyleLbl="node2" presStyleIdx="1" presStyleCnt="2"/>
      <dgm:spPr/>
    </dgm:pt>
    <dgm:pt modelId="{3F022E3A-9407-43B3-BC9A-CA3ED8DD1D1B}" type="pres">
      <dgm:prSet presAssocID="{32F97EE0-109E-4055-90A3-D1724AEED278}" presName="text2" presStyleLbl="fgAcc2" presStyleIdx="1" presStyleCnt="2" custScaleX="189158">
        <dgm:presLayoutVars>
          <dgm:chPref val="3"/>
        </dgm:presLayoutVars>
      </dgm:prSet>
      <dgm:spPr/>
      <dgm:t>
        <a:bodyPr/>
        <a:lstStyle/>
        <a:p>
          <a:pPr rtl="1"/>
          <a:endParaRPr lang="ar-IQ"/>
        </a:p>
      </dgm:t>
    </dgm:pt>
    <dgm:pt modelId="{EFBF84AB-180A-4889-B808-61E0B4AD1CD1}" type="pres">
      <dgm:prSet presAssocID="{32F97EE0-109E-4055-90A3-D1724AEED278}" presName="hierChild3" presStyleCnt="0"/>
      <dgm:spPr/>
    </dgm:pt>
    <dgm:pt modelId="{D4B983F8-D0BD-4876-8B05-E4E499457B53}" type="pres">
      <dgm:prSet presAssocID="{3204BAAD-E78E-4D38-BA0E-B63DBB437B69}" presName="Name17" presStyleLbl="parChTrans1D3" presStyleIdx="2" presStyleCnt="4"/>
      <dgm:spPr/>
      <dgm:t>
        <a:bodyPr/>
        <a:lstStyle/>
        <a:p>
          <a:pPr rtl="1"/>
          <a:endParaRPr lang="ar-IQ"/>
        </a:p>
      </dgm:t>
    </dgm:pt>
    <dgm:pt modelId="{6FD5825A-A0B9-434C-ABED-F258543E6D06}" type="pres">
      <dgm:prSet presAssocID="{F119C651-8CE9-4F0F-9C57-818A3DC33322}" presName="hierRoot3" presStyleCnt="0"/>
      <dgm:spPr/>
    </dgm:pt>
    <dgm:pt modelId="{719BD401-4FA5-4A9B-A2C6-E9C302E5A763}" type="pres">
      <dgm:prSet presAssocID="{F119C651-8CE9-4F0F-9C57-818A3DC33322}" presName="composite3" presStyleCnt="0"/>
      <dgm:spPr/>
    </dgm:pt>
    <dgm:pt modelId="{ED1BF82D-CA79-41A1-828F-FB47EB45696E}" type="pres">
      <dgm:prSet presAssocID="{F119C651-8CE9-4F0F-9C57-818A3DC33322}" presName="background3" presStyleLbl="node3" presStyleIdx="2" presStyleCnt="4"/>
      <dgm:spPr/>
    </dgm:pt>
    <dgm:pt modelId="{ADD39AFE-21D2-4817-845B-042A9AC1728B}" type="pres">
      <dgm:prSet presAssocID="{F119C651-8CE9-4F0F-9C57-818A3DC33322}" presName="text3" presStyleLbl="fgAcc3" presStyleIdx="2" presStyleCnt="4">
        <dgm:presLayoutVars>
          <dgm:chPref val="3"/>
        </dgm:presLayoutVars>
      </dgm:prSet>
      <dgm:spPr/>
      <dgm:t>
        <a:bodyPr/>
        <a:lstStyle/>
        <a:p>
          <a:pPr rtl="1"/>
          <a:endParaRPr lang="ar-IQ"/>
        </a:p>
      </dgm:t>
    </dgm:pt>
    <dgm:pt modelId="{7B9B89D1-8806-4A98-8958-61C59502870A}" type="pres">
      <dgm:prSet presAssocID="{F119C651-8CE9-4F0F-9C57-818A3DC33322}" presName="hierChild4" presStyleCnt="0"/>
      <dgm:spPr/>
    </dgm:pt>
    <dgm:pt modelId="{3B988FC6-05CE-466E-9DE7-1C7C1ED7BF81}" type="pres">
      <dgm:prSet presAssocID="{1724A810-A97C-4D2C-8A0D-9D21D28230FE}" presName="Name17" presStyleLbl="parChTrans1D3" presStyleIdx="3" presStyleCnt="4"/>
      <dgm:spPr/>
      <dgm:t>
        <a:bodyPr/>
        <a:lstStyle/>
        <a:p>
          <a:pPr rtl="1"/>
          <a:endParaRPr lang="ar-IQ"/>
        </a:p>
      </dgm:t>
    </dgm:pt>
    <dgm:pt modelId="{FF929F61-46E7-4F73-BE67-AADF72FDF224}" type="pres">
      <dgm:prSet presAssocID="{9A12F524-D009-4504-97B1-CF2B4AEFE98A}" presName="hierRoot3" presStyleCnt="0"/>
      <dgm:spPr/>
    </dgm:pt>
    <dgm:pt modelId="{17D6DCB6-615D-48EE-A3B1-107996661B67}" type="pres">
      <dgm:prSet presAssocID="{9A12F524-D009-4504-97B1-CF2B4AEFE98A}" presName="composite3" presStyleCnt="0"/>
      <dgm:spPr/>
    </dgm:pt>
    <dgm:pt modelId="{B54E3290-DB5C-4310-9790-D07F5BC6DA28}" type="pres">
      <dgm:prSet presAssocID="{9A12F524-D009-4504-97B1-CF2B4AEFE98A}" presName="background3" presStyleLbl="node3" presStyleIdx="3" presStyleCnt="4"/>
      <dgm:spPr/>
    </dgm:pt>
    <dgm:pt modelId="{DC4C3DC6-3CA8-4F55-AF9B-2FFA5A43A43D}" type="pres">
      <dgm:prSet presAssocID="{9A12F524-D009-4504-97B1-CF2B4AEFE98A}" presName="text3" presStyleLbl="fgAcc3" presStyleIdx="3" presStyleCnt="4">
        <dgm:presLayoutVars>
          <dgm:chPref val="3"/>
        </dgm:presLayoutVars>
      </dgm:prSet>
      <dgm:spPr/>
      <dgm:t>
        <a:bodyPr/>
        <a:lstStyle/>
        <a:p>
          <a:pPr rtl="1"/>
          <a:endParaRPr lang="ar-IQ"/>
        </a:p>
      </dgm:t>
    </dgm:pt>
    <dgm:pt modelId="{861639A6-18E3-4772-8890-4C162A7A4336}" type="pres">
      <dgm:prSet presAssocID="{9A12F524-D009-4504-97B1-CF2B4AEFE98A}" presName="hierChild4" presStyleCnt="0"/>
      <dgm:spPr/>
    </dgm:pt>
  </dgm:ptLst>
  <dgm:cxnLst>
    <dgm:cxn modelId="{6D124D82-5EA5-4D35-8414-AE1CAC64C21E}" type="presOf" srcId="{130AA211-891F-4C6F-885C-DAADE6A194F4}" destId="{229615C4-4A0A-4662-A0BE-B5F688A2EC92}" srcOrd="0" destOrd="0" presId="urn:microsoft.com/office/officeart/2005/8/layout/hierarchy1"/>
    <dgm:cxn modelId="{EDFFB343-99BF-42E3-8CF8-2EA133029F76}" type="presOf" srcId="{3204BAAD-E78E-4D38-BA0E-B63DBB437B69}" destId="{D4B983F8-D0BD-4876-8B05-E4E499457B53}" srcOrd="0" destOrd="0" presId="urn:microsoft.com/office/officeart/2005/8/layout/hierarchy1"/>
    <dgm:cxn modelId="{0D7601F1-5C5E-4923-8AC3-237792FB2FF6}" type="presOf" srcId="{F031EC64-2D8D-45AC-B576-1C8986698525}" destId="{C3FA9BA6-9E4F-457F-8C42-F8BF5F419C6F}" srcOrd="0" destOrd="0" presId="urn:microsoft.com/office/officeart/2005/8/layout/hierarchy1"/>
    <dgm:cxn modelId="{906038CF-64B8-4D0C-BD4E-EC8133609913}" srcId="{5683AD8D-4634-4748-9E7B-77D3EE5F78B3}" destId="{F031EC64-2D8D-45AC-B576-1C8986698525}" srcOrd="0" destOrd="0" parTransId="{591AC582-3917-400C-AEC5-454F664E8820}" sibTransId="{99087D9E-F03C-4B8B-B805-4FF774DF251D}"/>
    <dgm:cxn modelId="{A7859B92-0F1C-47FF-A1E1-FEE99A1DECE3}" type="presOf" srcId="{93B48764-F00F-41EE-B097-8DA230CCA79E}" destId="{9EF1E80F-4495-4DA9-9E88-1CCDAA59919C}" srcOrd="0" destOrd="0" presId="urn:microsoft.com/office/officeart/2005/8/layout/hierarchy1"/>
    <dgm:cxn modelId="{2ADEF6F9-6605-42F8-9580-FE0F12E3B09D}" type="presOf" srcId="{32F97EE0-109E-4055-90A3-D1724AEED278}" destId="{3F022E3A-9407-43B3-BC9A-CA3ED8DD1D1B}" srcOrd="0" destOrd="0" presId="urn:microsoft.com/office/officeart/2005/8/layout/hierarchy1"/>
    <dgm:cxn modelId="{381011A5-21B0-4DA4-9847-0FFAD158D40C}" srcId="{32F97EE0-109E-4055-90A3-D1724AEED278}" destId="{F119C651-8CE9-4F0F-9C57-818A3DC33322}" srcOrd="0" destOrd="0" parTransId="{3204BAAD-E78E-4D38-BA0E-B63DBB437B69}" sibTransId="{09D182CB-25A3-4D18-A1B7-63419E0BD1A9}"/>
    <dgm:cxn modelId="{50DB98BA-ED8F-4709-BA61-272356F83701}" srcId="{F031EC64-2D8D-45AC-B576-1C8986698525}" destId="{130AA211-891F-4C6F-885C-DAADE6A194F4}" srcOrd="0" destOrd="0" parTransId="{309D437C-A352-431D-ABB4-99318757A2A8}" sibTransId="{C93548DC-5A7A-45A7-8B35-CF63F6359B6A}"/>
    <dgm:cxn modelId="{30879E58-3CA5-4C13-A98B-E151E92349C2}" type="presOf" srcId="{309D437C-A352-431D-ABB4-99318757A2A8}" destId="{6711E9C9-9FD6-42C9-9458-88D8E40FF44A}" srcOrd="0" destOrd="0" presId="urn:microsoft.com/office/officeart/2005/8/layout/hierarchy1"/>
    <dgm:cxn modelId="{FA3F15E6-150B-44A1-8C11-2ED2B31B477E}" type="presOf" srcId="{1AD5FB48-8C69-427F-A0A2-FA4420B1F564}" destId="{ED442E50-5707-439B-BFCE-050559103BD7}" srcOrd="0" destOrd="0" presId="urn:microsoft.com/office/officeart/2005/8/layout/hierarchy1"/>
    <dgm:cxn modelId="{D7B76AF0-8904-414B-A7D1-D48DA84F5A75}" type="presOf" srcId="{342FF76A-4AD3-4B78-9699-79523023F8BF}" destId="{1297A2DF-8207-4870-9732-7F51316FE765}" srcOrd="0" destOrd="0" presId="urn:microsoft.com/office/officeart/2005/8/layout/hierarchy1"/>
    <dgm:cxn modelId="{AADB1AE0-C7F5-4209-BCF6-81867166486A}" type="presOf" srcId="{9A12F524-D009-4504-97B1-CF2B4AEFE98A}" destId="{DC4C3DC6-3CA8-4F55-AF9B-2FFA5A43A43D}" srcOrd="0" destOrd="0" presId="urn:microsoft.com/office/officeart/2005/8/layout/hierarchy1"/>
    <dgm:cxn modelId="{2C2EAF62-A18A-48FE-AD8E-23998144EDF6}" type="presOf" srcId="{C7BC4854-2AA2-436A-A6F2-20B238758A9A}" destId="{4334D557-DF12-489D-B7D4-9090D8E8BC83}" srcOrd="0" destOrd="0" presId="urn:microsoft.com/office/officeart/2005/8/layout/hierarchy1"/>
    <dgm:cxn modelId="{A43636A6-C3ED-423A-BAB9-4C4375DF163D}" srcId="{F031EC64-2D8D-45AC-B576-1C8986698525}" destId="{32F97EE0-109E-4055-90A3-D1724AEED278}" srcOrd="1" destOrd="0" parTransId="{342FF76A-4AD3-4B78-9699-79523023F8BF}" sibTransId="{14499D3C-EB4E-4953-8D67-CE3D8BD08446}"/>
    <dgm:cxn modelId="{A174ACE4-FBB2-4905-92DC-AE3B5B20CFEF}" type="presOf" srcId="{F119C651-8CE9-4F0F-9C57-818A3DC33322}" destId="{ADD39AFE-21D2-4817-845B-042A9AC1728B}" srcOrd="0" destOrd="0" presId="urn:microsoft.com/office/officeart/2005/8/layout/hierarchy1"/>
    <dgm:cxn modelId="{20A27469-B301-4A5C-87F0-63528A4DFEA0}" srcId="{130AA211-891F-4C6F-885C-DAADE6A194F4}" destId="{93B48764-F00F-41EE-B097-8DA230CCA79E}" srcOrd="1" destOrd="0" parTransId="{1AD5FB48-8C69-427F-A0A2-FA4420B1F564}" sibTransId="{AF1EBD44-52DC-4AB1-A93C-BCA48395A60D}"/>
    <dgm:cxn modelId="{17112341-92C9-404F-BF15-32E2BCCBCB86}" srcId="{32F97EE0-109E-4055-90A3-D1724AEED278}" destId="{9A12F524-D009-4504-97B1-CF2B4AEFE98A}" srcOrd="1" destOrd="0" parTransId="{1724A810-A97C-4D2C-8A0D-9D21D28230FE}" sibTransId="{340F0DE0-E8BE-4CC2-A07F-72DB73230B41}"/>
    <dgm:cxn modelId="{211505CD-76F3-4E05-A5FA-35CB6BB36C2C}" type="presOf" srcId="{1724A810-A97C-4D2C-8A0D-9D21D28230FE}" destId="{3B988FC6-05CE-466E-9DE7-1C7C1ED7BF81}" srcOrd="0" destOrd="0" presId="urn:microsoft.com/office/officeart/2005/8/layout/hierarchy1"/>
    <dgm:cxn modelId="{2D18B4E9-92A5-4A56-B408-54C9A0134BD8}" type="presOf" srcId="{6E91D80D-0330-48A3-A45A-7016FF275345}" destId="{7B253AA8-17A0-4285-A09D-2EFA29871C4E}" srcOrd="0" destOrd="0" presId="urn:microsoft.com/office/officeart/2005/8/layout/hierarchy1"/>
    <dgm:cxn modelId="{56D56A1D-F98E-44C9-BC80-E44AD59C57C9}" srcId="{130AA211-891F-4C6F-885C-DAADE6A194F4}" destId="{C7BC4854-2AA2-436A-A6F2-20B238758A9A}" srcOrd="0" destOrd="0" parTransId="{6E91D80D-0330-48A3-A45A-7016FF275345}" sibTransId="{58E130F8-EBFE-416E-84A2-C5B49AB821AB}"/>
    <dgm:cxn modelId="{749F0764-17A2-4A1A-8CA9-82E69643ACFD}" type="presOf" srcId="{5683AD8D-4634-4748-9E7B-77D3EE5F78B3}" destId="{59B6091F-3680-47A3-9D91-BD7C946D997C}" srcOrd="0" destOrd="0" presId="urn:microsoft.com/office/officeart/2005/8/layout/hierarchy1"/>
    <dgm:cxn modelId="{48CD9F30-2F41-47C7-AFB0-96FA9E95A55A}" type="presParOf" srcId="{59B6091F-3680-47A3-9D91-BD7C946D997C}" destId="{A56C8D90-807C-41AE-946C-6E5BD068EA03}" srcOrd="0" destOrd="0" presId="urn:microsoft.com/office/officeart/2005/8/layout/hierarchy1"/>
    <dgm:cxn modelId="{473A4825-4164-41C2-B30D-3AA9D19F6DD3}" type="presParOf" srcId="{A56C8D90-807C-41AE-946C-6E5BD068EA03}" destId="{448B02FA-760F-43EA-9361-BB3FC3362737}" srcOrd="0" destOrd="0" presId="urn:microsoft.com/office/officeart/2005/8/layout/hierarchy1"/>
    <dgm:cxn modelId="{4AF5ACAF-24CC-4411-BB18-F6E593AB8A04}" type="presParOf" srcId="{448B02FA-760F-43EA-9361-BB3FC3362737}" destId="{2F0DC0B2-0A8F-49C8-9AB6-2CEB182C2B7C}" srcOrd="0" destOrd="0" presId="urn:microsoft.com/office/officeart/2005/8/layout/hierarchy1"/>
    <dgm:cxn modelId="{125F7B3B-07F5-4C91-AC16-42AB240CA15A}" type="presParOf" srcId="{448B02FA-760F-43EA-9361-BB3FC3362737}" destId="{C3FA9BA6-9E4F-457F-8C42-F8BF5F419C6F}" srcOrd="1" destOrd="0" presId="urn:microsoft.com/office/officeart/2005/8/layout/hierarchy1"/>
    <dgm:cxn modelId="{B66DD7A7-22FF-44F7-879B-C335EB24C9FF}" type="presParOf" srcId="{A56C8D90-807C-41AE-946C-6E5BD068EA03}" destId="{3A04A0BA-643D-48BD-8C18-1C7FB844327B}" srcOrd="1" destOrd="0" presId="urn:microsoft.com/office/officeart/2005/8/layout/hierarchy1"/>
    <dgm:cxn modelId="{DF3799BA-D384-4EA5-ACFB-AA2D0F3DE528}" type="presParOf" srcId="{3A04A0BA-643D-48BD-8C18-1C7FB844327B}" destId="{6711E9C9-9FD6-42C9-9458-88D8E40FF44A}" srcOrd="0" destOrd="0" presId="urn:microsoft.com/office/officeart/2005/8/layout/hierarchy1"/>
    <dgm:cxn modelId="{3A266310-38C6-4DE9-9848-1F2047022B88}" type="presParOf" srcId="{3A04A0BA-643D-48BD-8C18-1C7FB844327B}" destId="{23DC95AD-D9D0-49D9-BEB2-325089BB4D96}" srcOrd="1" destOrd="0" presId="urn:microsoft.com/office/officeart/2005/8/layout/hierarchy1"/>
    <dgm:cxn modelId="{E50A0719-635D-42AC-B400-4DDAEEB654F2}" type="presParOf" srcId="{23DC95AD-D9D0-49D9-BEB2-325089BB4D96}" destId="{72EFB7CE-77B6-4C53-8C68-69AB71502282}" srcOrd="0" destOrd="0" presId="urn:microsoft.com/office/officeart/2005/8/layout/hierarchy1"/>
    <dgm:cxn modelId="{698A4A76-15A5-4C4B-986B-14B1CBBD81B0}" type="presParOf" srcId="{72EFB7CE-77B6-4C53-8C68-69AB71502282}" destId="{91BB894F-FD42-44A5-83BB-4F3F9AC686B8}" srcOrd="0" destOrd="0" presId="urn:microsoft.com/office/officeart/2005/8/layout/hierarchy1"/>
    <dgm:cxn modelId="{766A821E-C141-4B26-8C0F-A0BE8B60DFA1}" type="presParOf" srcId="{72EFB7CE-77B6-4C53-8C68-69AB71502282}" destId="{229615C4-4A0A-4662-A0BE-B5F688A2EC92}" srcOrd="1" destOrd="0" presId="urn:microsoft.com/office/officeart/2005/8/layout/hierarchy1"/>
    <dgm:cxn modelId="{7CE61C52-0DB9-420D-95F2-C736D3C1F91C}" type="presParOf" srcId="{23DC95AD-D9D0-49D9-BEB2-325089BB4D96}" destId="{0C578DEC-D452-47B0-AD21-97ECA9C035A7}" srcOrd="1" destOrd="0" presId="urn:microsoft.com/office/officeart/2005/8/layout/hierarchy1"/>
    <dgm:cxn modelId="{B9329447-AF59-447C-9153-8D295D827865}" type="presParOf" srcId="{0C578DEC-D452-47B0-AD21-97ECA9C035A7}" destId="{7B253AA8-17A0-4285-A09D-2EFA29871C4E}" srcOrd="0" destOrd="0" presId="urn:microsoft.com/office/officeart/2005/8/layout/hierarchy1"/>
    <dgm:cxn modelId="{E5867237-1E16-4260-ACF8-A637B06F98D7}" type="presParOf" srcId="{0C578DEC-D452-47B0-AD21-97ECA9C035A7}" destId="{28C693B3-9A6D-46D0-A859-C66D3B79A5FC}" srcOrd="1" destOrd="0" presId="urn:microsoft.com/office/officeart/2005/8/layout/hierarchy1"/>
    <dgm:cxn modelId="{6314C587-89DF-407B-98F8-A5A8924086A7}" type="presParOf" srcId="{28C693B3-9A6D-46D0-A859-C66D3B79A5FC}" destId="{8E10C187-71B8-46D2-A015-69694F6CA3CE}" srcOrd="0" destOrd="0" presId="urn:microsoft.com/office/officeart/2005/8/layout/hierarchy1"/>
    <dgm:cxn modelId="{2BEC85D0-8B05-4CE6-8374-9D99C47E9D46}" type="presParOf" srcId="{8E10C187-71B8-46D2-A015-69694F6CA3CE}" destId="{648DE8EB-67CC-4649-BF1D-FCDC76AE78E4}" srcOrd="0" destOrd="0" presId="urn:microsoft.com/office/officeart/2005/8/layout/hierarchy1"/>
    <dgm:cxn modelId="{1711D640-4F3D-45B9-9C88-230B9F80F6C5}" type="presParOf" srcId="{8E10C187-71B8-46D2-A015-69694F6CA3CE}" destId="{4334D557-DF12-489D-B7D4-9090D8E8BC83}" srcOrd="1" destOrd="0" presId="urn:microsoft.com/office/officeart/2005/8/layout/hierarchy1"/>
    <dgm:cxn modelId="{98953BCB-8810-45AC-9304-C7FA34807343}" type="presParOf" srcId="{28C693B3-9A6D-46D0-A859-C66D3B79A5FC}" destId="{4FBCB484-3F1E-43DE-BDFD-7E83865D3640}" srcOrd="1" destOrd="0" presId="urn:microsoft.com/office/officeart/2005/8/layout/hierarchy1"/>
    <dgm:cxn modelId="{EE602383-9BB1-41A2-A7BD-2102C149B534}" type="presParOf" srcId="{0C578DEC-D452-47B0-AD21-97ECA9C035A7}" destId="{ED442E50-5707-439B-BFCE-050559103BD7}" srcOrd="2" destOrd="0" presId="urn:microsoft.com/office/officeart/2005/8/layout/hierarchy1"/>
    <dgm:cxn modelId="{62AC8B77-8FD3-4622-8455-BA2A58A32CAA}" type="presParOf" srcId="{0C578DEC-D452-47B0-AD21-97ECA9C035A7}" destId="{C4F54DD1-7F3C-467A-B2D1-DA32CD64F82C}" srcOrd="3" destOrd="0" presId="urn:microsoft.com/office/officeart/2005/8/layout/hierarchy1"/>
    <dgm:cxn modelId="{7EE7AF75-3086-464F-B92B-545A85247B7D}" type="presParOf" srcId="{C4F54DD1-7F3C-467A-B2D1-DA32CD64F82C}" destId="{BE2C3F84-DD69-42FA-8466-6C45ED8E5237}" srcOrd="0" destOrd="0" presId="urn:microsoft.com/office/officeart/2005/8/layout/hierarchy1"/>
    <dgm:cxn modelId="{E989BF24-D887-4D81-B060-4F59BEDC963C}" type="presParOf" srcId="{BE2C3F84-DD69-42FA-8466-6C45ED8E5237}" destId="{7CAE5214-0B8A-4913-A3B8-5BFB6AF64FBE}" srcOrd="0" destOrd="0" presId="urn:microsoft.com/office/officeart/2005/8/layout/hierarchy1"/>
    <dgm:cxn modelId="{03EFDC40-E401-4E70-930B-EA5CDCD5BE26}" type="presParOf" srcId="{BE2C3F84-DD69-42FA-8466-6C45ED8E5237}" destId="{9EF1E80F-4495-4DA9-9E88-1CCDAA59919C}" srcOrd="1" destOrd="0" presId="urn:microsoft.com/office/officeart/2005/8/layout/hierarchy1"/>
    <dgm:cxn modelId="{D398209B-C774-4955-A547-C5C30A9256D0}" type="presParOf" srcId="{C4F54DD1-7F3C-467A-B2D1-DA32CD64F82C}" destId="{DEDB36F7-231B-4548-B3F8-9AA08B4E30B6}" srcOrd="1" destOrd="0" presId="urn:microsoft.com/office/officeart/2005/8/layout/hierarchy1"/>
    <dgm:cxn modelId="{054DB90F-C989-4E3F-A49F-BA01C73428A2}" type="presParOf" srcId="{3A04A0BA-643D-48BD-8C18-1C7FB844327B}" destId="{1297A2DF-8207-4870-9732-7F51316FE765}" srcOrd="2" destOrd="0" presId="urn:microsoft.com/office/officeart/2005/8/layout/hierarchy1"/>
    <dgm:cxn modelId="{55219734-362C-45B5-A822-DD2F4FF86608}" type="presParOf" srcId="{3A04A0BA-643D-48BD-8C18-1C7FB844327B}" destId="{11B318EE-4410-49D9-BDB0-70EC788BD685}" srcOrd="3" destOrd="0" presId="urn:microsoft.com/office/officeart/2005/8/layout/hierarchy1"/>
    <dgm:cxn modelId="{C77D3FE4-57C0-4A3E-84C5-29FF729E3AB3}" type="presParOf" srcId="{11B318EE-4410-49D9-BDB0-70EC788BD685}" destId="{72EDD0AF-C89E-4D33-AF24-7A2FDC8B9158}" srcOrd="0" destOrd="0" presId="urn:microsoft.com/office/officeart/2005/8/layout/hierarchy1"/>
    <dgm:cxn modelId="{C3FA4B7A-9149-494C-80FD-90C3A5C30728}" type="presParOf" srcId="{72EDD0AF-C89E-4D33-AF24-7A2FDC8B9158}" destId="{55427345-9700-4DF3-80D7-0BC6C90CED4E}" srcOrd="0" destOrd="0" presId="urn:microsoft.com/office/officeart/2005/8/layout/hierarchy1"/>
    <dgm:cxn modelId="{3E9909A6-F327-4941-9B2F-2447BA49B2D0}" type="presParOf" srcId="{72EDD0AF-C89E-4D33-AF24-7A2FDC8B9158}" destId="{3F022E3A-9407-43B3-BC9A-CA3ED8DD1D1B}" srcOrd="1" destOrd="0" presId="urn:microsoft.com/office/officeart/2005/8/layout/hierarchy1"/>
    <dgm:cxn modelId="{CD8A9A3C-13E3-434F-81EF-C236D82F3844}" type="presParOf" srcId="{11B318EE-4410-49D9-BDB0-70EC788BD685}" destId="{EFBF84AB-180A-4889-B808-61E0B4AD1CD1}" srcOrd="1" destOrd="0" presId="urn:microsoft.com/office/officeart/2005/8/layout/hierarchy1"/>
    <dgm:cxn modelId="{0E8FF130-3E44-4B27-922F-94AB646A359D}" type="presParOf" srcId="{EFBF84AB-180A-4889-B808-61E0B4AD1CD1}" destId="{D4B983F8-D0BD-4876-8B05-E4E499457B53}" srcOrd="0" destOrd="0" presId="urn:microsoft.com/office/officeart/2005/8/layout/hierarchy1"/>
    <dgm:cxn modelId="{05566A00-E3BE-469A-BC7B-392DD0EEEB5D}" type="presParOf" srcId="{EFBF84AB-180A-4889-B808-61E0B4AD1CD1}" destId="{6FD5825A-A0B9-434C-ABED-F258543E6D06}" srcOrd="1" destOrd="0" presId="urn:microsoft.com/office/officeart/2005/8/layout/hierarchy1"/>
    <dgm:cxn modelId="{4837F21F-B120-4B9A-9154-3C40C95B5FAE}" type="presParOf" srcId="{6FD5825A-A0B9-434C-ABED-F258543E6D06}" destId="{719BD401-4FA5-4A9B-A2C6-E9C302E5A763}" srcOrd="0" destOrd="0" presId="urn:microsoft.com/office/officeart/2005/8/layout/hierarchy1"/>
    <dgm:cxn modelId="{DB459ADF-58B2-45A2-BA96-F39FB6894D71}" type="presParOf" srcId="{719BD401-4FA5-4A9B-A2C6-E9C302E5A763}" destId="{ED1BF82D-CA79-41A1-828F-FB47EB45696E}" srcOrd="0" destOrd="0" presId="urn:microsoft.com/office/officeart/2005/8/layout/hierarchy1"/>
    <dgm:cxn modelId="{4F72AB87-A3D9-4014-B5EF-61819D142B90}" type="presParOf" srcId="{719BD401-4FA5-4A9B-A2C6-E9C302E5A763}" destId="{ADD39AFE-21D2-4817-845B-042A9AC1728B}" srcOrd="1" destOrd="0" presId="urn:microsoft.com/office/officeart/2005/8/layout/hierarchy1"/>
    <dgm:cxn modelId="{87B01AB3-6D13-47ED-B194-AFEC165071A7}" type="presParOf" srcId="{6FD5825A-A0B9-434C-ABED-F258543E6D06}" destId="{7B9B89D1-8806-4A98-8958-61C59502870A}" srcOrd="1" destOrd="0" presId="urn:microsoft.com/office/officeart/2005/8/layout/hierarchy1"/>
    <dgm:cxn modelId="{FE7A31A1-E395-411E-A801-A22AE871F4A8}" type="presParOf" srcId="{EFBF84AB-180A-4889-B808-61E0B4AD1CD1}" destId="{3B988FC6-05CE-466E-9DE7-1C7C1ED7BF81}" srcOrd="2" destOrd="0" presId="urn:microsoft.com/office/officeart/2005/8/layout/hierarchy1"/>
    <dgm:cxn modelId="{773AAE68-30AE-49B8-BC29-372EB24085D7}" type="presParOf" srcId="{EFBF84AB-180A-4889-B808-61E0B4AD1CD1}" destId="{FF929F61-46E7-4F73-BE67-AADF72FDF224}" srcOrd="3" destOrd="0" presId="urn:microsoft.com/office/officeart/2005/8/layout/hierarchy1"/>
    <dgm:cxn modelId="{71367827-6D29-4615-A433-5448D8179671}" type="presParOf" srcId="{FF929F61-46E7-4F73-BE67-AADF72FDF224}" destId="{17D6DCB6-615D-48EE-A3B1-107996661B67}" srcOrd="0" destOrd="0" presId="urn:microsoft.com/office/officeart/2005/8/layout/hierarchy1"/>
    <dgm:cxn modelId="{C49BBD14-9D8B-415D-A0E5-E50C79667D03}" type="presParOf" srcId="{17D6DCB6-615D-48EE-A3B1-107996661B67}" destId="{B54E3290-DB5C-4310-9790-D07F5BC6DA28}" srcOrd="0" destOrd="0" presId="urn:microsoft.com/office/officeart/2005/8/layout/hierarchy1"/>
    <dgm:cxn modelId="{0F797963-C01E-42C0-993F-E84642C5BB99}" type="presParOf" srcId="{17D6DCB6-615D-48EE-A3B1-107996661B67}" destId="{DC4C3DC6-3CA8-4F55-AF9B-2FFA5A43A43D}" srcOrd="1" destOrd="0" presId="urn:microsoft.com/office/officeart/2005/8/layout/hierarchy1"/>
    <dgm:cxn modelId="{57E5F88B-B6EA-4C49-A5B3-490A7C9DA09C}" type="presParOf" srcId="{FF929F61-46E7-4F73-BE67-AADF72FDF224}" destId="{861639A6-18E3-4772-8890-4C162A7A4336}"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683AD8D-4634-4748-9E7B-77D3EE5F78B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IQ"/>
        </a:p>
      </dgm:t>
    </dgm:pt>
    <dgm:pt modelId="{130AA211-891F-4C6F-885C-DAADE6A194F4}">
      <dgm:prSet phldrT="[نص]" custT="1"/>
      <dgm:spPr/>
      <dgm:t>
        <a:bodyPr/>
        <a:lstStyle/>
        <a:p>
          <a:pPr rtl="1"/>
          <a:r>
            <a:rPr lang="en-US" sz="3200" b="1" i="0" u="none" baseline="0" dirty="0" smtClean="0">
              <a:solidFill>
                <a:schemeClr val="tx1"/>
              </a:solidFill>
              <a:latin typeface="+mn-lt"/>
              <a:ea typeface="+mn-ea"/>
              <a:cs typeface="+mn-cs"/>
            </a:rPr>
            <a:t>sympathetic</a:t>
          </a:r>
          <a:r>
            <a:rPr lang="en-US" sz="3200" b="1" i="0" baseline="0" dirty="0" smtClean="0">
              <a:solidFill>
                <a:schemeClr val="tx1"/>
              </a:solidFill>
              <a:latin typeface="+mn-lt"/>
              <a:ea typeface="+mn-ea"/>
              <a:cs typeface="+mn-cs"/>
            </a:rPr>
            <a:t> </a:t>
          </a:r>
          <a:endParaRPr lang="ar-IQ" sz="3200" b="1" dirty="0"/>
        </a:p>
      </dgm:t>
    </dgm:pt>
    <dgm:pt modelId="{309D437C-A352-431D-ABB4-99318757A2A8}" type="parTrans" cxnId="{50DB98BA-ED8F-4709-BA61-272356F83701}">
      <dgm:prSet/>
      <dgm:spPr/>
      <dgm:t>
        <a:bodyPr/>
        <a:lstStyle/>
        <a:p>
          <a:pPr rtl="1"/>
          <a:endParaRPr lang="ar-IQ"/>
        </a:p>
      </dgm:t>
    </dgm:pt>
    <dgm:pt modelId="{C93548DC-5A7A-45A7-8B35-CF63F6359B6A}" type="sibTrans" cxnId="{50DB98BA-ED8F-4709-BA61-272356F83701}">
      <dgm:prSet/>
      <dgm:spPr/>
      <dgm:t>
        <a:bodyPr/>
        <a:lstStyle/>
        <a:p>
          <a:pPr rtl="1"/>
          <a:endParaRPr lang="ar-IQ"/>
        </a:p>
      </dgm:t>
    </dgm:pt>
    <dgm:pt modelId="{C7BC4854-2AA2-436A-A6F2-20B238758A9A}">
      <dgm:prSet phldrT="[نص]"/>
      <dgm:spPr/>
      <dgm:t>
        <a:bodyPr/>
        <a:lstStyle/>
        <a:p>
          <a:pPr rtl="1"/>
          <a:r>
            <a:rPr lang="en-US" b="1" i="0" baseline="0" dirty="0" smtClean="0">
              <a:solidFill>
                <a:schemeClr val="tx1"/>
              </a:solidFill>
              <a:latin typeface="+mn-lt"/>
              <a:ea typeface="+mn-ea"/>
              <a:cs typeface="+mn-cs"/>
            </a:rPr>
            <a:t>direct effects</a:t>
          </a:r>
          <a:endParaRPr lang="ar-IQ" dirty="0"/>
        </a:p>
      </dgm:t>
    </dgm:pt>
    <dgm:pt modelId="{6E91D80D-0330-48A3-A45A-7016FF275345}" type="parTrans" cxnId="{56D56A1D-F98E-44C9-BC80-E44AD59C57C9}">
      <dgm:prSet/>
      <dgm:spPr/>
      <dgm:t>
        <a:bodyPr/>
        <a:lstStyle/>
        <a:p>
          <a:pPr rtl="1"/>
          <a:endParaRPr lang="ar-IQ"/>
        </a:p>
      </dgm:t>
    </dgm:pt>
    <dgm:pt modelId="{58E130F8-EBFE-416E-84A2-C5B49AB821AB}" type="sibTrans" cxnId="{56D56A1D-F98E-44C9-BC80-E44AD59C57C9}">
      <dgm:prSet/>
      <dgm:spPr/>
      <dgm:t>
        <a:bodyPr/>
        <a:lstStyle/>
        <a:p>
          <a:pPr rtl="1"/>
          <a:endParaRPr lang="ar-IQ"/>
        </a:p>
      </dgm:t>
    </dgm:pt>
    <dgm:pt modelId="{93B48764-F00F-41EE-B097-8DA230CCA79E}">
      <dgm:prSet phldrT="[نص]"/>
      <dgm:spPr/>
      <dgm:t>
        <a:bodyPr/>
        <a:lstStyle/>
        <a:p>
          <a:pPr rtl="1"/>
          <a:r>
            <a:rPr lang="en-US" b="1" i="0" baseline="0" dirty="0" smtClean="0">
              <a:solidFill>
                <a:schemeClr val="tx1"/>
              </a:solidFill>
              <a:latin typeface="+mn-lt"/>
              <a:ea typeface="+mn-ea"/>
              <a:cs typeface="+mn-cs"/>
            </a:rPr>
            <a:t>indirect effects</a:t>
          </a:r>
          <a:endParaRPr lang="ar-IQ" dirty="0"/>
        </a:p>
      </dgm:t>
    </dgm:pt>
    <dgm:pt modelId="{1AD5FB48-8C69-427F-A0A2-FA4420B1F564}" type="parTrans" cxnId="{20A27469-B301-4A5C-87F0-63528A4DFEA0}">
      <dgm:prSet/>
      <dgm:spPr/>
      <dgm:t>
        <a:bodyPr/>
        <a:lstStyle/>
        <a:p>
          <a:pPr rtl="1"/>
          <a:endParaRPr lang="ar-IQ"/>
        </a:p>
      </dgm:t>
    </dgm:pt>
    <dgm:pt modelId="{AF1EBD44-52DC-4AB1-A93C-BCA48395A60D}" type="sibTrans" cxnId="{20A27469-B301-4A5C-87F0-63528A4DFEA0}">
      <dgm:prSet/>
      <dgm:spPr/>
      <dgm:t>
        <a:bodyPr/>
        <a:lstStyle/>
        <a:p>
          <a:pPr rtl="1"/>
          <a:endParaRPr lang="ar-IQ"/>
        </a:p>
      </dgm:t>
    </dgm:pt>
    <dgm:pt modelId="{59B6091F-3680-47A3-9D91-BD7C946D997C}" type="pres">
      <dgm:prSet presAssocID="{5683AD8D-4634-4748-9E7B-77D3EE5F78B3}" presName="hierChild1" presStyleCnt="0">
        <dgm:presLayoutVars>
          <dgm:chPref val="1"/>
          <dgm:dir/>
          <dgm:animOne val="branch"/>
          <dgm:animLvl val="lvl"/>
          <dgm:resizeHandles/>
        </dgm:presLayoutVars>
      </dgm:prSet>
      <dgm:spPr/>
      <dgm:t>
        <a:bodyPr/>
        <a:lstStyle/>
        <a:p>
          <a:pPr rtl="1"/>
          <a:endParaRPr lang="ar-IQ"/>
        </a:p>
      </dgm:t>
    </dgm:pt>
    <dgm:pt modelId="{45366564-E772-4A47-A877-7753221185D1}" type="pres">
      <dgm:prSet presAssocID="{130AA211-891F-4C6F-885C-DAADE6A194F4}" presName="hierRoot1" presStyleCnt="0"/>
      <dgm:spPr/>
    </dgm:pt>
    <dgm:pt modelId="{27961100-5A90-4CBD-8F08-7AB9883EF387}" type="pres">
      <dgm:prSet presAssocID="{130AA211-891F-4C6F-885C-DAADE6A194F4}" presName="composite" presStyleCnt="0"/>
      <dgm:spPr/>
    </dgm:pt>
    <dgm:pt modelId="{66A4B094-B59E-4D97-9171-22F6D22A4C33}" type="pres">
      <dgm:prSet presAssocID="{130AA211-891F-4C6F-885C-DAADE6A194F4}" presName="background" presStyleLbl="node0" presStyleIdx="0" presStyleCnt="1"/>
      <dgm:spPr/>
    </dgm:pt>
    <dgm:pt modelId="{E4233344-4202-4057-8F27-D1486BDA6EBB}" type="pres">
      <dgm:prSet presAssocID="{130AA211-891F-4C6F-885C-DAADE6A194F4}" presName="text" presStyleLbl="fgAcc0" presStyleIdx="0" presStyleCnt="1" custScaleX="245438" custLinFactNeighborX="-17073" custLinFactNeighborY="-93392">
        <dgm:presLayoutVars>
          <dgm:chPref val="3"/>
        </dgm:presLayoutVars>
      </dgm:prSet>
      <dgm:spPr/>
      <dgm:t>
        <a:bodyPr/>
        <a:lstStyle/>
        <a:p>
          <a:pPr rtl="1"/>
          <a:endParaRPr lang="ar-IQ"/>
        </a:p>
      </dgm:t>
    </dgm:pt>
    <dgm:pt modelId="{975DD03E-535E-431B-A183-063687B8D7E6}" type="pres">
      <dgm:prSet presAssocID="{130AA211-891F-4C6F-885C-DAADE6A194F4}" presName="hierChild2" presStyleCnt="0"/>
      <dgm:spPr/>
    </dgm:pt>
    <dgm:pt modelId="{CC34BE13-17CB-4E2B-A942-91055516716B}" type="pres">
      <dgm:prSet presAssocID="{6E91D80D-0330-48A3-A45A-7016FF275345}" presName="Name10" presStyleLbl="parChTrans1D2" presStyleIdx="0" presStyleCnt="2"/>
      <dgm:spPr/>
      <dgm:t>
        <a:bodyPr/>
        <a:lstStyle/>
        <a:p>
          <a:pPr rtl="1"/>
          <a:endParaRPr lang="ar-IQ"/>
        </a:p>
      </dgm:t>
    </dgm:pt>
    <dgm:pt modelId="{EC38F45E-611C-4CAE-A594-CA08E9FD6C0B}" type="pres">
      <dgm:prSet presAssocID="{C7BC4854-2AA2-436A-A6F2-20B238758A9A}" presName="hierRoot2" presStyleCnt="0"/>
      <dgm:spPr/>
    </dgm:pt>
    <dgm:pt modelId="{3AFE07D1-FF6F-4FD1-A7CB-1CC1B194B1EE}" type="pres">
      <dgm:prSet presAssocID="{C7BC4854-2AA2-436A-A6F2-20B238758A9A}" presName="composite2" presStyleCnt="0"/>
      <dgm:spPr/>
    </dgm:pt>
    <dgm:pt modelId="{A0E08C95-9841-4E36-AE4C-77E51CA39984}" type="pres">
      <dgm:prSet presAssocID="{C7BC4854-2AA2-436A-A6F2-20B238758A9A}" presName="background2" presStyleLbl="node2" presStyleIdx="0" presStyleCnt="2"/>
      <dgm:spPr/>
    </dgm:pt>
    <dgm:pt modelId="{66FD556A-73D2-4BE0-8422-1FEB8FA74894}" type="pres">
      <dgm:prSet presAssocID="{C7BC4854-2AA2-436A-A6F2-20B238758A9A}" presName="text2" presStyleLbl="fgAcc2" presStyleIdx="0" presStyleCnt="2" custLinFactNeighborX="-74269" custLinFactNeighborY="-240">
        <dgm:presLayoutVars>
          <dgm:chPref val="3"/>
        </dgm:presLayoutVars>
      </dgm:prSet>
      <dgm:spPr/>
      <dgm:t>
        <a:bodyPr/>
        <a:lstStyle/>
        <a:p>
          <a:pPr rtl="1"/>
          <a:endParaRPr lang="ar-IQ"/>
        </a:p>
      </dgm:t>
    </dgm:pt>
    <dgm:pt modelId="{C7DAA57F-1FA1-419F-9F42-8E2E3D9D6013}" type="pres">
      <dgm:prSet presAssocID="{C7BC4854-2AA2-436A-A6F2-20B238758A9A}" presName="hierChild3" presStyleCnt="0"/>
      <dgm:spPr/>
    </dgm:pt>
    <dgm:pt modelId="{40BE974B-766D-495E-BFF4-3AE9C845E839}" type="pres">
      <dgm:prSet presAssocID="{1AD5FB48-8C69-427F-A0A2-FA4420B1F564}" presName="Name10" presStyleLbl="parChTrans1D2" presStyleIdx="1" presStyleCnt="2"/>
      <dgm:spPr/>
      <dgm:t>
        <a:bodyPr/>
        <a:lstStyle/>
        <a:p>
          <a:pPr rtl="1"/>
          <a:endParaRPr lang="ar-IQ"/>
        </a:p>
      </dgm:t>
    </dgm:pt>
    <dgm:pt modelId="{B4947E08-4F92-4AFE-8282-E5E40185F511}" type="pres">
      <dgm:prSet presAssocID="{93B48764-F00F-41EE-B097-8DA230CCA79E}" presName="hierRoot2" presStyleCnt="0"/>
      <dgm:spPr/>
    </dgm:pt>
    <dgm:pt modelId="{D38AE2D7-4DF7-455A-A72B-ED5E2B30D953}" type="pres">
      <dgm:prSet presAssocID="{93B48764-F00F-41EE-B097-8DA230CCA79E}" presName="composite2" presStyleCnt="0"/>
      <dgm:spPr/>
    </dgm:pt>
    <dgm:pt modelId="{2191F3F0-8C7E-4177-BC4E-C0628142BB97}" type="pres">
      <dgm:prSet presAssocID="{93B48764-F00F-41EE-B097-8DA230CCA79E}" presName="background2" presStyleLbl="node2" presStyleIdx="1" presStyleCnt="2"/>
      <dgm:spPr/>
    </dgm:pt>
    <dgm:pt modelId="{99AA2677-1A50-459B-B6E9-F90CBC3621F4}" type="pres">
      <dgm:prSet presAssocID="{93B48764-F00F-41EE-B097-8DA230CCA79E}" presName="text2" presStyleLbl="fgAcc2" presStyleIdx="1" presStyleCnt="2" custLinFactNeighborX="92927" custLinFactNeighborY="-240">
        <dgm:presLayoutVars>
          <dgm:chPref val="3"/>
        </dgm:presLayoutVars>
      </dgm:prSet>
      <dgm:spPr/>
      <dgm:t>
        <a:bodyPr/>
        <a:lstStyle/>
        <a:p>
          <a:pPr rtl="1"/>
          <a:endParaRPr lang="ar-IQ"/>
        </a:p>
      </dgm:t>
    </dgm:pt>
    <dgm:pt modelId="{5D2684AB-2008-49C9-AB4B-DB86F62E2D90}" type="pres">
      <dgm:prSet presAssocID="{93B48764-F00F-41EE-B097-8DA230CCA79E}" presName="hierChild3" presStyleCnt="0"/>
      <dgm:spPr/>
    </dgm:pt>
  </dgm:ptLst>
  <dgm:cxnLst>
    <dgm:cxn modelId="{7A630271-A763-4B02-8A7C-65B06A4B69A9}" type="presOf" srcId="{130AA211-891F-4C6F-885C-DAADE6A194F4}" destId="{E4233344-4202-4057-8F27-D1486BDA6EBB}" srcOrd="0" destOrd="0" presId="urn:microsoft.com/office/officeart/2005/8/layout/hierarchy1"/>
    <dgm:cxn modelId="{432028B6-3483-409F-B073-9FC0C3F6052C}" type="presOf" srcId="{C7BC4854-2AA2-436A-A6F2-20B238758A9A}" destId="{66FD556A-73D2-4BE0-8422-1FEB8FA74894}" srcOrd="0" destOrd="0" presId="urn:microsoft.com/office/officeart/2005/8/layout/hierarchy1"/>
    <dgm:cxn modelId="{A0EFFAFA-2E10-4B28-BE47-01ECA65DCA32}" type="presOf" srcId="{5683AD8D-4634-4748-9E7B-77D3EE5F78B3}" destId="{59B6091F-3680-47A3-9D91-BD7C946D997C}" srcOrd="0" destOrd="0" presId="urn:microsoft.com/office/officeart/2005/8/layout/hierarchy1"/>
    <dgm:cxn modelId="{20A27469-B301-4A5C-87F0-63528A4DFEA0}" srcId="{130AA211-891F-4C6F-885C-DAADE6A194F4}" destId="{93B48764-F00F-41EE-B097-8DA230CCA79E}" srcOrd="1" destOrd="0" parTransId="{1AD5FB48-8C69-427F-A0A2-FA4420B1F564}" sibTransId="{AF1EBD44-52DC-4AB1-A93C-BCA48395A60D}"/>
    <dgm:cxn modelId="{56D56A1D-F98E-44C9-BC80-E44AD59C57C9}" srcId="{130AA211-891F-4C6F-885C-DAADE6A194F4}" destId="{C7BC4854-2AA2-436A-A6F2-20B238758A9A}" srcOrd="0" destOrd="0" parTransId="{6E91D80D-0330-48A3-A45A-7016FF275345}" sibTransId="{58E130F8-EBFE-416E-84A2-C5B49AB821AB}"/>
    <dgm:cxn modelId="{BFAF0794-0B96-4E16-BBC9-CECE74A4B50F}" type="presOf" srcId="{1AD5FB48-8C69-427F-A0A2-FA4420B1F564}" destId="{40BE974B-766D-495E-BFF4-3AE9C845E839}" srcOrd="0" destOrd="0" presId="urn:microsoft.com/office/officeart/2005/8/layout/hierarchy1"/>
    <dgm:cxn modelId="{E2892FA9-36CC-4F15-96FE-C465F38BE214}" type="presOf" srcId="{6E91D80D-0330-48A3-A45A-7016FF275345}" destId="{CC34BE13-17CB-4E2B-A942-91055516716B}" srcOrd="0" destOrd="0" presId="urn:microsoft.com/office/officeart/2005/8/layout/hierarchy1"/>
    <dgm:cxn modelId="{7801D82A-689E-4F6B-AFD4-2642B394B9ED}" type="presOf" srcId="{93B48764-F00F-41EE-B097-8DA230CCA79E}" destId="{99AA2677-1A50-459B-B6E9-F90CBC3621F4}" srcOrd="0" destOrd="0" presId="urn:microsoft.com/office/officeart/2005/8/layout/hierarchy1"/>
    <dgm:cxn modelId="{50DB98BA-ED8F-4709-BA61-272356F83701}" srcId="{5683AD8D-4634-4748-9E7B-77D3EE5F78B3}" destId="{130AA211-891F-4C6F-885C-DAADE6A194F4}" srcOrd="0" destOrd="0" parTransId="{309D437C-A352-431D-ABB4-99318757A2A8}" sibTransId="{C93548DC-5A7A-45A7-8B35-CF63F6359B6A}"/>
    <dgm:cxn modelId="{E03284E8-EBD1-41A3-A49E-1C7A5C83A451}" type="presParOf" srcId="{59B6091F-3680-47A3-9D91-BD7C946D997C}" destId="{45366564-E772-4A47-A877-7753221185D1}" srcOrd="0" destOrd="0" presId="urn:microsoft.com/office/officeart/2005/8/layout/hierarchy1"/>
    <dgm:cxn modelId="{119D6FBF-D41A-4F42-BFF9-633C5A330988}" type="presParOf" srcId="{45366564-E772-4A47-A877-7753221185D1}" destId="{27961100-5A90-4CBD-8F08-7AB9883EF387}" srcOrd="0" destOrd="0" presId="urn:microsoft.com/office/officeart/2005/8/layout/hierarchy1"/>
    <dgm:cxn modelId="{A80E324F-9D0D-41D6-86C8-7112B3899C62}" type="presParOf" srcId="{27961100-5A90-4CBD-8F08-7AB9883EF387}" destId="{66A4B094-B59E-4D97-9171-22F6D22A4C33}" srcOrd="0" destOrd="0" presId="urn:microsoft.com/office/officeart/2005/8/layout/hierarchy1"/>
    <dgm:cxn modelId="{2A8B81E3-62FA-460E-9F82-49623D34B149}" type="presParOf" srcId="{27961100-5A90-4CBD-8F08-7AB9883EF387}" destId="{E4233344-4202-4057-8F27-D1486BDA6EBB}" srcOrd="1" destOrd="0" presId="urn:microsoft.com/office/officeart/2005/8/layout/hierarchy1"/>
    <dgm:cxn modelId="{4CFE7D5A-8476-4E30-837D-B13C0D608ED0}" type="presParOf" srcId="{45366564-E772-4A47-A877-7753221185D1}" destId="{975DD03E-535E-431B-A183-063687B8D7E6}" srcOrd="1" destOrd="0" presId="urn:microsoft.com/office/officeart/2005/8/layout/hierarchy1"/>
    <dgm:cxn modelId="{61EC9555-FB0B-401B-99D1-94C7DBFAB9CC}" type="presParOf" srcId="{975DD03E-535E-431B-A183-063687B8D7E6}" destId="{CC34BE13-17CB-4E2B-A942-91055516716B}" srcOrd="0" destOrd="0" presId="urn:microsoft.com/office/officeart/2005/8/layout/hierarchy1"/>
    <dgm:cxn modelId="{207FBBE4-7DB4-44BA-86E0-B040352D5BE3}" type="presParOf" srcId="{975DD03E-535E-431B-A183-063687B8D7E6}" destId="{EC38F45E-611C-4CAE-A594-CA08E9FD6C0B}" srcOrd="1" destOrd="0" presId="urn:microsoft.com/office/officeart/2005/8/layout/hierarchy1"/>
    <dgm:cxn modelId="{BC552D97-75E7-4B97-9C7B-CB871F67517C}" type="presParOf" srcId="{EC38F45E-611C-4CAE-A594-CA08E9FD6C0B}" destId="{3AFE07D1-FF6F-4FD1-A7CB-1CC1B194B1EE}" srcOrd="0" destOrd="0" presId="urn:microsoft.com/office/officeart/2005/8/layout/hierarchy1"/>
    <dgm:cxn modelId="{87907B23-1BB4-4F53-9637-4D1DA3D40195}" type="presParOf" srcId="{3AFE07D1-FF6F-4FD1-A7CB-1CC1B194B1EE}" destId="{A0E08C95-9841-4E36-AE4C-77E51CA39984}" srcOrd="0" destOrd="0" presId="urn:microsoft.com/office/officeart/2005/8/layout/hierarchy1"/>
    <dgm:cxn modelId="{F090F4C4-8DF7-4422-8F71-5EF24AC2B328}" type="presParOf" srcId="{3AFE07D1-FF6F-4FD1-A7CB-1CC1B194B1EE}" destId="{66FD556A-73D2-4BE0-8422-1FEB8FA74894}" srcOrd="1" destOrd="0" presId="urn:microsoft.com/office/officeart/2005/8/layout/hierarchy1"/>
    <dgm:cxn modelId="{0A3A7664-2466-4E36-AAC5-B8A574A3085B}" type="presParOf" srcId="{EC38F45E-611C-4CAE-A594-CA08E9FD6C0B}" destId="{C7DAA57F-1FA1-419F-9F42-8E2E3D9D6013}" srcOrd="1" destOrd="0" presId="urn:microsoft.com/office/officeart/2005/8/layout/hierarchy1"/>
    <dgm:cxn modelId="{F1CBFBBB-7717-4ACA-897F-F650ABC1C600}" type="presParOf" srcId="{975DD03E-535E-431B-A183-063687B8D7E6}" destId="{40BE974B-766D-495E-BFF4-3AE9C845E839}" srcOrd="2" destOrd="0" presId="urn:microsoft.com/office/officeart/2005/8/layout/hierarchy1"/>
    <dgm:cxn modelId="{D1E123C6-D418-4946-AD93-E043C66C8E3C}" type="presParOf" srcId="{975DD03E-535E-431B-A183-063687B8D7E6}" destId="{B4947E08-4F92-4AFE-8282-E5E40185F511}" srcOrd="3" destOrd="0" presId="urn:microsoft.com/office/officeart/2005/8/layout/hierarchy1"/>
    <dgm:cxn modelId="{046D35DA-E259-4E18-A03D-D35AEB32CF7F}" type="presParOf" srcId="{B4947E08-4F92-4AFE-8282-E5E40185F511}" destId="{D38AE2D7-4DF7-455A-A72B-ED5E2B30D953}" srcOrd="0" destOrd="0" presId="urn:microsoft.com/office/officeart/2005/8/layout/hierarchy1"/>
    <dgm:cxn modelId="{EF93A2A1-4D23-4513-9569-B82BC1C17594}" type="presParOf" srcId="{D38AE2D7-4DF7-455A-A72B-ED5E2B30D953}" destId="{2191F3F0-8C7E-4177-BC4E-C0628142BB97}" srcOrd="0" destOrd="0" presId="urn:microsoft.com/office/officeart/2005/8/layout/hierarchy1"/>
    <dgm:cxn modelId="{50D5A293-4A48-4898-B419-6C9E07EE9264}" type="presParOf" srcId="{D38AE2D7-4DF7-455A-A72B-ED5E2B30D953}" destId="{99AA2677-1A50-459B-B6E9-F90CBC3621F4}" srcOrd="1" destOrd="0" presId="urn:microsoft.com/office/officeart/2005/8/layout/hierarchy1"/>
    <dgm:cxn modelId="{2305C9EA-E44F-4314-90BC-24A02C830BC9}" type="presParOf" srcId="{B4947E08-4F92-4AFE-8282-E5E40185F511}" destId="{5D2684AB-2008-49C9-AB4B-DB86F62E2D90}"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683AD8D-4634-4748-9E7B-77D3EE5F78B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IQ"/>
        </a:p>
      </dgm:t>
    </dgm:pt>
    <dgm:pt modelId="{130AA211-891F-4C6F-885C-DAADE6A194F4}">
      <dgm:prSet phldrT="[نص]" custT="1"/>
      <dgm:spPr/>
      <dgm:t>
        <a:bodyPr/>
        <a:lstStyle/>
        <a:p>
          <a:pPr rtl="1"/>
          <a:r>
            <a:rPr lang="en-US" sz="3200" b="1" i="0" u="none" baseline="0" dirty="0" smtClean="0">
              <a:solidFill>
                <a:schemeClr val="tx1"/>
              </a:solidFill>
              <a:latin typeface="+mn-lt"/>
              <a:ea typeface="+mn-ea"/>
              <a:cs typeface="+mn-cs"/>
            </a:rPr>
            <a:t>Parasympathetic</a:t>
          </a:r>
          <a:r>
            <a:rPr lang="en-US" sz="3200" b="1" i="0" baseline="0" dirty="0" smtClean="0">
              <a:solidFill>
                <a:schemeClr val="tx1"/>
              </a:solidFill>
              <a:latin typeface="+mn-lt"/>
              <a:ea typeface="+mn-ea"/>
              <a:cs typeface="+mn-cs"/>
            </a:rPr>
            <a:t> </a:t>
          </a:r>
          <a:endParaRPr lang="ar-IQ" sz="3200" b="1" dirty="0"/>
        </a:p>
      </dgm:t>
    </dgm:pt>
    <dgm:pt modelId="{309D437C-A352-431D-ABB4-99318757A2A8}" type="parTrans" cxnId="{50DB98BA-ED8F-4709-BA61-272356F83701}">
      <dgm:prSet/>
      <dgm:spPr/>
      <dgm:t>
        <a:bodyPr/>
        <a:lstStyle/>
        <a:p>
          <a:pPr rtl="1"/>
          <a:endParaRPr lang="ar-IQ"/>
        </a:p>
      </dgm:t>
    </dgm:pt>
    <dgm:pt modelId="{C93548DC-5A7A-45A7-8B35-CF63F6359B6A}" type="sibTrans" cxnId="{50DB98BA-ED8F-4709-BA61-272356F83701}">
      <dgm:prSet/>
      <dgm:spPr/>
      <dgm:t>
        <a:bodyPr/>
        <a:lstStyle/>
        <a:p>
          <a:pPr rtl="1"/>
          <a:endParaRPr lang="ar-IQ"/>
        </a:p>
      </dgm:t>
    </dgm:pt>
    <dgm:pt modelId="{C7BC4854-2AA2-436A-A6F2-20B238758A9A}">
      <dgm:prSet phldrT="[نص]"/>
      <dgm:spPr/>
      <dgm:t>
        <a:bodyPr/>
        <a:lstStyle/>
        <a:p>
          <a:pPr rtl="1"/>
          <a:r>
            <a:rPr lang="en-US" b="1" i="0" baseline="0" dirty="0" smtClean="0">
              <a:solidFill>
                <a:schemeClr val="tx1"/>
              </a:solidFill>
              <a:latin typeface="+mn-lt"/>
              <a:ea typeface="+mn-ea"/>
              <a:cs typeface="+mn-cs"/>
            </a:rPr>
            <a:t>direct effects</a:t>
          </a:r>
          <a:endParaRPr lang="ar-IQ" dirty="0"/>
        </a:p>
      </dgm:t>
    </dgm:pt>
    <dgm:pt modelId="{6E91D80D-0330-48A3-A45A-7016FF275345}" type="parTrans" cxnId="{56D56A1D-F98E-44C9-BC80-E44AD59C57C9}">
      <dgm:prSet/>
      <dgm:spPr/>
      <dgm:t>
        <a:bodyPr/>
        <a:lstStyle/>
        <a:p>
          <a:pPr rtl="1"/>
          <a:endParaRPr lang="ar-IQ"/>
        </a:p>
      </dgm:t>
    </dgm:pt>
    <dgm:pt modelId="{58E130F8-EBFE-416E-84A2-C5B49AB821AB}" type="sibTrans" cxnId="{56D56A1D-F98E-44C9-BC80-E44AD59C57C9}">
      <dgm:prSet/>
      <dgm:spPr/>
      <dgm:t>
        <a:bodyPr/>
        <a:lstStyle/>
        <a:p>
          <a:pPr rtl="1"/>
          <a:endParaRPr lang="ar-IQ"/>
        </a:p>
      </dgm:t>
    </dgm:pt>
    <dgm:pt modelId="{93B48764-F00F-41EE-B097-8DA230CCA79E}">
      <dgm:prSet phldrT="[نص]"/>
      <dgm:spPr/>
      <dgm:t>
        <a:bodyPr/>
        <a:lstStyle/>
        <a:p>
          <a:pPr rtl="1"/>
          <a:r>
            <a:rPr lang="en-US" b="1" i="0" baseline="0" dirty="0" smtClean="0">
              <a:solidFill>
                <a:schemeClr val="tx1"/>
              </a:solidFill>
              <a:latin typeface="+mn-lt"/>
              <a:ea typeface="+mn-ea"/>
              <a:cs typeface="+mn-cs"/>
            </a:rPr>
            <a:t>indirect effects</a:t>
          </a:r>
          <a:endParaRPr lang="ar-IQ" dirty="0"/>
        </a:p>
      </dgm:t>
    </dgm:pt>
    <dgm:pt modelId="{1AD5FB48-8C69-427F-A0A2-FA4420B1F564}" type="parTrans" cxnId="{20A27469-B301-4A5C-87F0-63528A4DFEA0}">
      <dgm:prSet/>
      <dgm:spPr/>
      <dgm:t>
        <a:bodyPr/>
        <a:lstStyle/>
        <a:p>
          <a:pPr rtl="1"/>
          <a:endParaRPr lang="ar-IQ"/>
        </a:p>
      </dgm:t>
    </dgm:pt>
    <dgm:pt modelId="{AF1EBD44-52DC-4AB1-A93C-BCA48395A60D}" type="sibTrans" cxnId="{20A27469-B301-4A5C-87F0-63528A4DFEA0}">
      <dgm:prSet/>
      <dgm:spPr/>
      <dgm:t>
        <a:bodyPr/>
        <a:lstStyle/>
        <a:p>
          <a:pPr rtl="1"/>
          <a:endParaRPr lang="ar-IQ"/>
        </a:p>
      </dgm:t>
    </dgm:pt>
    <dgm:pt modelId="{59B6091F-3680-47A3-9D91-BD7C946D997C}" type="pres">
      <dgm:prSet presAssocID="{5683AD8D-4634-4748-9E7B-77D3EE5F78B3}" presName="hierChild1" presStyleCnt="0">
        <dgm:presLayoutVars>
          <dgm:chPref val="1"/>
          <dgm:dir/>
          <dgm:animOne val="branch"/>
          <dgm:animLvl val="lvl"/>
          <dgm:resizeHandles/>
        </dgm:presLayoutVars>
      </dgm:prSet>
      <dgm:spPr/>
      <dgm:t>
        <a:bodyPr/>
        <a:lstStyle/>
        <a:p>
          <a:pPr rtl="1"/>
          <a:endParaRPr lang="ar-IQ"/>
        </a:p>
      </dgm:t>
    </dgm:pt>
    <dgm:pt modelId="{45366564-E772-4A47-A877-7753221185D1}" type="pres">
      <dgm:prSet presAssocID="{130AA211-891F-4C6F-885C-DAADE6A194F4}" presName="hierRoot1" presStyleCnt="0"/>
      <dgm:spPr/>
    </dgm:pt>
    <dgm:pt modelId="{27961100-5A90-4CBD-8F08-7AB9883EF387}" type="pres">
      <dgm:prSet presAssocID="{130AA211-891F-4C6F-885C-DAADE6A194F4}" presName="composite" presStyleCnt="0"/>
      <dgm:spPr/>
    </dgm:pt>
    <dgm:pt modelId="{66A4B094-B59E-4D97-9171-22F6D22A4C33}" type="pres">
      <dgm:prSet presAssocID="{130AA211-891F-4C6F-885C-DAADE6A194F4}" presName="background" presStyleLbl="node0" presStyleIdx="0" presStyleCnt="1"/>
      <dgm:spPr/>
    </dgm:pt>
    <dgm:pt modelId="{E4233344-4202-4057-8F27-D1486BDA6EBB}" type="pres">
      <dgm:prSet presAssocID="{130AA211-891F-4C6F-885C-DAADE6A194F4}" presName="text" presStyleLbl="fgAcc0" presStyleIdx="0" presStyleCnt="1" custScaleX="245438" custLinFactNeighborX="-17073" custLinFactNeighborY="-93392">
        <dgm:presLayoutVars>
          <dgm:chPref val="3"/>
        </dgm:presLayoutVars>
      </dgm:prSet>
      <dgm:spPr/>
      <dgm:t>
        <a:bodyPr/>
        <a:lstStyle/>
        <a:p>
          <a:pPr rtl="1"/>
          <a:endParaRPr lang="ar-IQ"/>
        </a:p>
      </dgm:t>
    </dgm:pt>
    <dgm:pt modelId="{975DD03E-535E-431B-A183-063687B8D7E6}" type="pres">
      <dgm:prSet presAssocID="{130AA211-891F-4C6F-885C-DAADE6A194F4}" presName="hierChild2" presStyleCnt="0"/>
      <dgm:spPr/>
    </dgm:pt>
    <dgm:pt modelId="{CC34BE13-17CB-4E2B-A942-91055516716B}" type="pres">
      <dgm:prSet presAssocID="{6E91D80D-0330-48A3-A45A-7016FF275345}" presName="Name10" presStyleLbl="parChTrans1D2" presStyleIdx="0" presStyleCnt="2"/>
      <dgm:spPr/>
      <dgm:t>
        <a:bodyPr/>
        <a:lstStyle/>
        <a:p>
          <a:pPr rtl="1"/>
          <a:endParaRPr lang="ar-IQ"/>
        </a:p>
      </dgm:t>
    </dgm:pt>
    <dgm:pt modelId="{EC38F45E-611C-4CAE-A594-CA08E9FD6C0B}" type="pres">
      <dgm:prSet presAssocID="{C7BC4854-2AA2-436A-A6F2-20B238758A9A}" presName="hierRoot2" presStyleCnt="0"/>
      <dgm:spPr/>
    </dgm:pt>
    <dgm:pt modelId="{3AFE07D1-FF6F-4FD1-A7CB-1CC1B194B1EE}" type="pres">
      <dgm:prSet presAssocID="{C7BC4854-2AA2-436A-A6F2-20B238758A9A}" presName="composite2" presStyleCnt="0"/>
      <dgm:spPr/>
    </dgm:pt>
    <dgm:pt modelId="{A0E08C95-9841-4E36-AE4C-77E51CA39984}" type="pres">
      <dgm:prSet presAssocID="{C7BC4854-2AA2-436A-A6F2-20B238758A9A}" presName="background2" presStyleLbl="node2" presStyleIdx="0" presStyleCnt="2"/>
      <dgm:spPr/>
    </dgm:pt>
    <dgm:pt modelId="{66FD556A-73D2-4BE0-8422-1FEB8FA74894}" type="pres">
      <dgm:prSet presAssocID="{C7BC4854-2AA2-436A-A6F2-20B238758A9A}" presName="text2" presStyleLbl="fgAcc2" presStyleIdx="0" presStyleCnt="2" custLinFactNeighborX="-74269" custLinFactNeighborY="-240">
        <dgm:presLayoutVars>
          <dgm:chPref val="3"/>
        </dgm:presLayoutVars>
      </dgm:prSet>
      <dgm:spPr/>
      <dgm:t>
        <a:bodyPr/>
        <a:lstStyle/>
        <a:p>
          <a:pPr rtl="1"/>
          <a:endParaRPr lang="ar-IQ"/>
        </a:p>
      </dgm:t>
    </dgm:pt>
    <dgm:pt modelId="{C7DAA57F-1FA1-419F-9F42-8E2E3D9D6013}" type="pres">
      <dgm:prSet presAssocID="{C7BC4854-2AA2-436A-A6F2-20B238758A9A}" presName="hierChild3" presStyleCnt="0"/>
      <dgm:spPr/>
    </dgm:pt>
    <dgm:pt modelId="{40BE974B-766D-495E-BFF4-3AE9C845E839}" type="pres">
      <dgm:prSet presAssocID="{1AD5FB48-8C69-427F-A0A2-FA4420B1F564}" presName="Name10" presStyleLbl="parChTrans1D2" presStyleIdx="1" presStyleCnt="2"/>
      <dgm:spPr/>
      <dgm:t>
        <a:bodyPr/>
        <a:lstStyle/>
        <a:p>
          <a:pPr rtl="1"/>
          <a:endParaRPr lang="ar-IQ"/>
        </a:p>
      </dgm:t>
    </dgm:pt>
    <dgm:pt modelId="{B4947E08-4F92-4AFE-8282-E5E40185F511}" type="pres">
      <dgm:prSet presAssocID="{93B48764-F00F-41EE-B097-8DA230CCA79E}" presName="hierRoot2" presStyleCnt="0"/>
      <dgm:spPr/>
    </dgm:pt>
    <dgm:pt modelId="{D38AE2D7-4DF7-455A-A72B-ED5E2B30D953}" type="pres">
      <dgm:prSet presAssocID="{93B48764-F00F-41EE-B097-8DA230CCA79E}" presName="composite2" presStyleCnt="0"/>
      <dgm:spPr/>
    </dgm:pt>
    <dgm:pt modelId="{2191F3F0-8C7E-4177-BC4E-C0628142BB97}" type="pres">
      <dgm:prSet presAssocID="{93B48764-F00F-41EE-B097-8DA230CCA79E}" presName="background2" presStyleLbl="node2" presStyleIdx="1" presStyleCnt="2"/>
      <dgm:spPr/>
    </dgm:pt>
    <dgm:pt modelId="{99AA2677-1A50-459B-B6E9-F90CBC3621F4}" type="pres">
      <dgm:prSet presAssocID="{93B48764-F00F-41EE-B097-8DA230CCA79E}" presName="text2" presStyleLbl="fgAcc2" presStyleIdx="1" presStyleCnt="2" custLinFactNeighborX="92927" custLinFactNeighborY="-240">
        <dgm:presLayoutVars>
          <dgm:chPref val="3"/>
        </dgm:presLayoutVars>
      </dgm:prSet>
      <dgm:spPr/>
      <dgm:t>
        <a:bodyPr/>
        <a:lstStyle/>
        <a:p>
          <a:pPr rtl="1"/>
          <a:endParaRPr lang="ar-IQ"/>
        </a:p>
      </dgm:t>
    </dgm:pt>
    <dgm:pt modelId="{5D2684AB-2008-49C9-AB4B-DB86F62E2D90}" type="pres">
      <dgm:prSet presAssocID="{93B48764-F00F-41EE-B097-8DA230CCA79E}" presName="hierChild3" presStyleCnt="0"/>
      <dgm:spPr/>
    </dgm:pt>
  </dgm:ptLst>
  <dgm:cxnLst>
    <dgm:cxn modelId="{C167F0FA-A5E2-44FE-A73A-FD41B95957C0}" type="presOf" srcId="{6E91D80D-0330-48A3-A45A-7016FF275345}" destId="{CC34BE13-17CB-4E2B-A942-91055516716B}" srcOrd="0" destOrd="0" presId="urn:microsoft.com/office/officeart/2005/8/layout/hierarchy1"/>
    <dgm:cxn modelId="{7A561B56-429B-4EC8-B961-64D9BF365F29}" type="presOf" srcId="{5683AD8D-4634-4748-9E7B-77D3EE5F78B3}" destId="{59B6091F-3680-47A3-9D91-BD7C946D997C}" srcOrd="0" destOrd="0" presId="urn:microsoft.com/office/officeart/2005/8/layout/hierarchy1"/>
    <dgm:cxn modelId="{AE67B89B-A94F-4A33-8A8E-140BB2FD24F6}" type="presOf" srcId="{1AD5FB48-8C69-427F-A0A2-FA4420B1F564}" destId="{40BE974B-766D-495E-BFF4-3AE9C845E839}" srcOrd="0" destOrd="0" presId="urn:microsoft.com/office/officeart/2005/8/layout/hierarchy1"/>
    <dgm:cxn modelId="{56D56A1D-F98E-44C9-BC80-E44AD59C57C9}" srcId="{130AA211-891F-4C6F-885C-DAADE6A194F4}" destId="{C7BC4854-2AA2-436A-A6F2-20B238758A9A}" srcOrd="0" destOrd="0" parTransId="{6E91D80D-0330-48A3-A45A-7016FF275345}" sibTransId="{58E130F8-EBFE-416E-84A2-C5B49AB821AB}"/>
    <dgm:cxn modelId="{E97FDCC5-F2C7-4505-9417-128A5108A8F8}" type="presOf" srcId="{93B48764-F00F-41EE-B097-8DA230CCA79E}" destId="{99AA2677-1A50-459B-B6E9-F90CBC3621F4}" srcOrd="0" destOrd="0" presId="urn:microsoft.com/office/officeart/2005/8/layout/hierarchy1"/>
    <dgm:cxn modelId="{50DB98BA-ED8F-4709-BA61-272356F83701}" srcId="{5683AD8D-4634-4748-9E7B-77D3EE5F78B3}" destId="{130AA211-891F-4C6F-885C-DAADE6A194F4}" srcOrd="0" destOrd="0" parTransId="{309D437C-A352-431D-ABB4-99318757A2A8}" sibTransId="{C93548DC-5A7A-45A7-8B35-CF63F6359B6A}"/>
    <dgm:cxn modelId="{20A27469-B301-4A5C-87F0-63528A4DFEA0}" srcId="{130AA211-891F-4C6F-885C-DAADE6A194F4}" destId="{93B48764-F00F-41EE-B097-8DA230CCA79E}" srcOrd="1" destOrd="0" parTransId="{1AD5FB48-8C69-427F-A0A2-FA4420B1F564}" sibTransId="{AF1EBD44-52DC-4AB1-A93C-BCA48395A60D}"/>
    <dgm:cxn modelId="{11B6DB9F-8A36-41E5-B4ED-FA13B53E1302}" type="presOf" srcId="{130AA211-891F-4C6F-885C-DAADE6A194F4}" destId="{E4233344-4202-4057-8F27-D1486BDA6EBB}" srcOrd="0" destOrd="0" presId="urn:microsoft.com/office/officeart/2005/8/layout/hierarchy1"/>
    <dgm:cxn modelId="{38E05B69-AA42-4945-AFAD-99E3D4FC6AE4}" type="presOf" srcId="{C7BC4854-2AA2-436A-A6F2-20B238758A9A}" destId="{66FD556A-73D2-4BE0-8422-1FEB8FA74894}" srcOrd="0" destOrd="0" presId="urn:microsoft.com/office/officeart/2005/8/layout/hierarchy1"/>
    <dgm:cxn modelId="{20BEC010-3350-4C90-AA68-BA98A8B60855}" type="presParOf" srcId="{59B6091F-3680-47A3-9D91-BD7C946D997C}" destId="{45366564-E772-4A47-A877-7753221185D1}" srcOrd="0" destOrd="0" presId="urn:microsoft.com/office/officeart/2005/8/layout/hierarchy1"/>
    <dgm:cxn modelId="{E2297ED2-F806-4313-B94C-A72C2E4091E5}" type="presParOf" srcId="{45366564-E772-4A47-A877-7753221185D1}" destId="{27961100-5A90-4CBD-8F08-7AB9883EF387}" srcOrd="0" destOrd="0" presId="urn:microsoft.com/office/officeart/2005/8/layout/hierarchy1"/>
    <dgm:cxn modelId="{217CD251-899E-4AA0-9959-FA0A0F6FC923}" type="presParOf" srcId="{27961100-5A90-4CBD-8F08-7AB9883EF387}" destId="{66A4B094-B59E-4D97-9171-22F6D22A4C33}" srcOrd="0" destOrd="0" presId="urn:microsoft.com/office/officeart/2005/8/layout/hierarchy1"/>
    <dgm:cxn modelId="{0EE72CF8-BA21-43CD-A0D6-0F477C3F2EA6}" type="presParOf" srcId="{27961100-5A90-4CBD-8F08-7AB9883EF387}" destId="{E4233344-4202-4057-8F27-D1486BDA6EBB}" srcOrd="1" destOrd="0" presId="urn:microsoft.com/office/officeart/2005/8/layout/hierarchy1"/>
    <dgm:cxn modelId="{1F6C55DC-50FD-4F9D-ABC2-C96FEE50F655}" type="presParOf" srcId="{45366564-E772-4A47-A877-7753221185D1}" destId="{975DD03E-535E-431B-A183-063687B8D7E6}" srcOrd="1" destOrd="0" presId="urn:microsoft.com/office/officeart/2005/8/layout/hierarchy1"/>
    <dgm:cxn modelId="{251D0C68-D05D-4977-A8D9-C308AC6D9D55}" type="presParOf" srcId="{975DD03E-535E-431B-A183-063687B8D7E6}" destId="{CC34BE13-17CB-4E2B-A942-91055516716B}" srcOrd="0" destOrd="0" presId="urn:microsoft.com/office/officeart/2005/8/layout/hierarchy1"/>
    <dgm:cxn modelId="{B9990911-1CA2-4DFA-873B-902C08DCE7DE}" type="presParOf" srcId="{975DD03E-535E-431B-A183-063687B8D7E6}" destId="{EC38F45E-611C-4CAE-A594-CA08E9FD6C0B}" srcOrd="1" destOrd="0" presId="urn:microsoft.com/office/officeart/2005/8/layout/hierarchy1"/>
    <dgm:cxn modelId="{2F38A923-A859-47D7-912C-2B5281F12D56}" type="presParOf" srcId="{EC38F45E-611C-4CAE-A594-CA08E9FD6C0B}" destId="{3AFE07D1-FF6F-4FD1-A7CB-1CC1B194B1EE}" srcOrd="0" destOrd="0" presId="urn:microsoft.com/office/officeart/2005/8/layout/hierarchy1"/>
    <dgm:cxn modelId="{E3DDD396-E95F-42AD-B00F-AF39E56F10AA}" type="presParOf" srcId="{3AFE07D1-FF6F-4FD1-A7CB-1CC1B194B1EE}" destId="{A0E08C95-9841-4E36-AE4C-77E51CA39984}" srcOrd="0" destOrd="0" presId="urn:microsoft.com/office/officeart/2005/8/layout/hierarchy1"/>
    <dgm:cxn modelId="{B6319E96-72BA-4CCC-8205-76A2CFAE2F89}" type="presParOf" srcId="{3AFE07D1-FF6F-4FD1-A7CB-1CC1B194B1EE}" destId="{66FD556A-73D2-4BE0-8422-1FEB8FA74894}" srcOrd="1" destOrd="0" presId="urn:microsoft.com/office/officeart/2005/8/layout/hierarchy1"/>
    <dgm:cxn modelId="{BF02245B-7219-41D3-8334-CBD97B353D59}" type="presParOf" srcId="{EC38F45E-611C-4CAE-A594-CA08E9FD6C0B}" destId="{C7DAA57F-1FA1-419F-9F42-8E2E3D9D6013}" srcOrd="1" destOrd="0" presId="urn:microsoft.com/office/officeart/2005/8/layout/hierarchy1"/>
    <dgm:cxn modelId="{633C1E26-5339-4096-B326-ADB9D46503D9}" type="presParOf" srcId="{975DD03E-535E-431B-A183-063687B8D7E6}" destId="{40BE974B-766D-495E-BFF4-3AE9C845E839}" srcOrd="2" destOrd="0" presId="urn:microsoft.com/office/officeart/2005/8/layout/hierarchy1"/>
    <dgm:cxn modelId="{73777DA6-F1F3-4A2F-BF04-FA3AEE65877D}" type="presParOf" srcId="{975DD03E-535E-431B-A183-063687B8D7E6}" destId="{B4947E08-4F92-4AFE-8282-E5E40185F511}" srcOrd="3" destOrd="0" presId="urn:microsoft.com/office/officeart/2005/8/layout/hierarchy1"/>
    <dgm:cxn modelId="{6DB85D07-B7CB-455F-AE04-F91CA358B57A}" type="presParOf" srcId="{B4947E08-4F92-4AFE-8282-E5E40185F511}" destId="{D38AE2D7-4DF7-455A-A72B-ED5E2B30D953}" srcOrd="0" destOrd="0" presId="urn:microsoft.com/office/officeart/2005/8/layout/hierarchy1"/>
    <dgm:cxn modelId="{36DD5E52-05C4-47CC-94BE-A380F21E34C0}" type="presParOf" srcId="{D38AE2D7-4DF7-455A-A72B-ED5E2B30D953}" destId="{2191F3F0-8C7E-4177-BC4E-C0628142BB97}" srcOrd="0" destOrd="0" presId="urn:microsoft.com/office/officeart/2005/8/layout/hierarchy1"/>
    <dgm:cxn modelId="{30FC851D-527E-450B-A6A4-2F5F7F7FEE67}" type="presParOf" srcId="{D38AE2D7-4DF7-455A-A72B-ED5E2B30D953}" destId="{99AA2677-1A50-459B-B6E9-F90CBC3621F4}" srcOrd="1" destOrd="0" presId="urn:microsoft.com/office/officeart/2005/8/layout/hierarchy1"/>
    <dgm:cxn modelId="{3A579F73-B163-4C54-A293-68CDC6205E3C}" type="presParOf" srcId="{B4947E08-4F92-4AFE-8282-E5E40185F511}" destId="{5D2684AB-2008-49C9-AB4B-DB86F62E2D90}"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47F8572-FD27-4B44-89C4-243C18F9F807}"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ar-IQ"/>
        </a:p>
      </dgm:t>
    </dgm:pt>
    <dgm:pt modelId="{351CDEA6-738E-4F43-BC40-20A48F5DFCA8}">
      <dgm:prSet phldrT="[نص]"/>
      <dgm:spPr/>
      <dgm:t>
        <a:bodyPr/>
        <a:lstStyle/>
        <a:p>
          <a:pPr rtl="1"/>
          <a:r>
            <a:rPr lang="en-US" b="1" baseline="0" dirty="0" smtClean="0">
              <a:solidFill>
                <a:schemeClr val="tx1"/>
              </a:solidFill>
              <a:latin typeface="+mn-lt"/>
              <a:ea typeface="+mn-ea"/>
              <a:cs typeface="+mn-cs"/>
            </a:rPr>
            <a:t>shock </a:t>
          </a:r>
          <a:endParaRPr lang="ar-IQ" dirty="0"/>
        </a:p>
      </dgm:t>
    </dgm:pt>
    <dgm:pt modelId="{CD7E98BF-A5CA-4A7B-96DC-711F8399AC6D}" type="parTrans" cxnId="{DC07C1ED-303D-41B9-AFF8-E0B334AF8DC0}">
      <dgm:prSet/>
      <dgm:spPr/>
      <dgm:t>
        <a:bodyPr/>
        <a:lstStyle/>
        <a:p>
          <a:pPr rtl="1"/>
          <a:endParaRPr lang="ar-IQ"/>
        </a:p>
      </dgm:t>
    </dgm:pt>
    <dgm:pt modelId="{2CDCE616-EEE7-406C-B78E-77A7AECB9240}" type="sibTrans" cxnId="{DC07C1ED-303D-41B9-AFF8-E0B334AF8DC0}">
      <dgm:prSet/>
      <dgm:spPr/>
      <dgm:t>
        <a:bodyPr/>
        <a:lstStyle/>
        <a:p>
          <a:pPr rtl="1"/>
          <a:endParaRPr lang="ar-IQ"/>
        </a:p>
      </dgm:t>
    </dgm:pt>
    <dgm:pt modelId="{EE9426CB-EF05-4F4B-B5E8-4154FE710856}">
      <dgm:prSet phldrT="[نص]" custT="1"/>
      <dgm:spPr/>
      <dgm:t>
        <a:bodyPr/>
        <a:lstStyle/>
        <a:p>
          <a:pPr rtl="1"/>
          <a:r>
            <a:rPr lang="en-US" sz="2400" b="1" baseline="0" dirty="0" err="1" smtClean="0">
              <a:solidFill>
                <a:schemeClr val="tx1"/>
              </a:solidFill>
              <a:latin typeface="+mn-lt"/>
              <a:ea typeface="+mn-ea"/>
              <a:cs typeface="+mn-cs"/>
            </a:rPr>
            <a:t>Hypovolumic</a:t>
          </a:r>
          <a:endParaRPr lang="ar-IQ" sz="2400" dirty="0"/>
        </a:p>
      </dgm:t>
    </dgm:pt>
    <dgm:pt modelId="{8BB3E582-4BFC-4323-BCD8-4D0E7E74BD7B}" type="parTrans" cxnId="{6B4E6C8C-7144-4F5F-BF69-67817D0534CE}">
      <dgm:prSet/>
      <dgm:spPr/>
      <dgm:t>
        <a:bodyPr/>
        <a:lstStyle/>
        <a:p>
          <a:pPr rtl="1"/>
          <a:endParaRPr lang="ar-IQ"/>
        </a:p>
      </dgm:t>
    </dgm:pt>
    <dgm:pt modelId="{204BC05E-A63A-46F4-945D-4AA0D6258D1F}" type="sibTrans" cxnId="{6B4E6C8C-7144-4F5F-BF69-67817D0534CE}">
      <dgm:prSet/>
      <dgm:spPr/>
      <dgm:t>
        <a:bodyPr/>
        <a:lstStyle/>
        <a:p>
          <a:pPr rtl="1"/>
          <a:endParaRPr lang="ar-IQ"/>
        </a:p>
      </dgm:t>
    </dgm:pt>
    <dgm:pt modelId="{9B24FAE6-BCE4-45AB-9016-9279A03654AC}">
      <dgm:prSet phldrT="[نص]" custT="1"/>
      <dgm:spPr/>
      <dgm:t>
        <a:bodyPr/>
        <a:lstStyle/>
        <a:p>
          <a:pPr rtl="1"/>
          <a:r>
            <a:rPr lang="en-US" sz="2400" b="1" dirty="0" smtClean="0"/>
            <a:t>Distributive</a:t>
          </a:r>
          <a:endParaRPr lang="ar-IQ" sz="2400" b="1" dirty="0"/>
        </a:p>
      </dgm:t>
    </dgm:pt>
    <dgm:pt modelId="{5A1E089F-5A1E-4835-8469-3639C400B8BE}" type="parTrans" cxnId="{FFA572CA-E0AE-4922-95AC-C5FCC6CDD041}">
      <dgm:prSet/>
      <dgm:spPr/>
      <dgm:t>
        <a:bodyPr/>
        <a:lstStyle/>
        <a:p>
          <a:pPr rtl="1"/>
          <a:endParaRPr lang="ar-IQ"/>
        </a:p>
      </dgm:t>
    </dgm:pt>
    <dgm:pt modelId="{12EA50C9-5259-4630-A006-9FD9C9AE2352}" type="sibTrans" cxnId="{FFA572CA-E0AE-4922-95AC-C5FCC6CDD041}">
      <dgm:prSet/>
      <dgm:spPr/>
      <dgm:t>
        <a:bodyPr/>
        <a:lstStyle/>
        <a:p>
          <a:pPr rtl="1"/>
          <a:endParaRPr lang="ar-IQ"/>
        </a:p>
      </dgm:t>
    </dgm:pt>
    <dgm:pt modelId="{13FF5D58-C0A6-4B27-A356-0E054F19C195}">
      <dgm:prSet phldrT="[نص]" custT="1"/>
      <dgm:spPr/>
      <dgm:t>
        <a:bodyPr/>
        <a:lstStyle/>
        <a:p>
          <a:pPr rtl="1"/>
          <a:r>
            <a:rPr lang="en-US" sz="2400" b="1" dirty="0" err="1" smtClean="0"/>
            <a:t>Cardiogenic</a:t>
          </a:r>
          <a:endParaRPr lang="ar-IQ" sz="2400" b="1" dirty="0"/>
        </a:p>
      </dgm:t>
    </dgm:pt>
    <dgm:pt modelId="{6D9955F3-81A2-4800-BFD0-C50ACBFD0374}" type="parTrans" cxnId="{7FF29968-62BB-46A4-BE85-AF693248C62C}">
      <dgm:prSet/>
      <dgm:spPr/>
      <dgm:t>
        <a:bodyPr/>
        <a:lstStyle/>
        <a:p>
          <a:pPr rtl="1"/>
          <a:endParaRPr lang="ar-IQ"/>
        </a:p>
      </dgm:t>
    </dgm:pt>
    <dgm:pt modelId="{AB10D79D-5F2D-4084-BF11-844D1FF8CFE5}" type="sibTrans" cxnId="{7FF29968-62BB-46A4-BE85-AF693248C62C}">
      <dgm:prSet/>
      <dgm:spPr/>
      <dgm:t>
        <a:bodyPr/>
        <a:lstStyle/>
        <a:p>
          <a:pPr rtl="1"/>
          <a:endParaRPr lang="ar-IQ"/>
        </a:p>
      </dgm:t>
    </dgm:pt>
    <dgm:pt modelId="{BAE20252-8EDD-4910-A5FB-02C70691797F}">
      <dgm:prSet phldrT="[نص]" custT="1"/>
      <dgm:spPr/>
      <dgm:t>
        <a:bodyPr/>
        <a:lstStyle/>
        <a:p>
          <a:pPr rtl="1"/>
          <a:r>
            <a:rPr lang="en-US" sz="2400" b="1" dirty="0" smtClean="0"/>
            <a:t>obstructive</a:t>
          </a:r>
          <a:endParaRPr lang="ar-IQ" sz="2400" b="1" dirty="0"/>
        </a:p>
      </dgm:t>
    </dgm:pt>
    <dgm:pt modelId="{1D1A3FED-0686-41F9-930D-042725403F07}" type="parTrans" cxnId="{5A37D1BF-A578-4D73-920F-536318744F23}">
      <dgm:prSet/>
      <dgm:spPr/>
      <dgm:t>
        <a:bodyPr/>
        <a:lstStyle/>
        <a:p>
          <a:pPr rtl="1"/>
          <a:endParaRPr lang="ar-IQ"/>
        </a:p>
      </dgm:t>
    </dgm:pt>
    <dgm:pt modelId="{7564B5E6-8ABE-4617-8CF9-E5A37B47A485}" type="sibTrans" cxnId="{5A37D1BF-A578-4D73-920F-536318744F23}">
      <dgm:prSet/>
      <dgm:spPr/>
      <dgm:t>
        <a:bodyPr/>
        <a:lstStyle/>
        <a:p>
          <a:pPr rtl="1"/>
          <a:endParaRPr lang="ar-IQ"/>
        </a:p>
      </dgm:t>
    </dgm:pt>
    <dgm:pt modelId="{BF662307-D5FD-4B3A-AA7B-12DEB1AC413F}" type="pres">
      <dgm:prSet presAssocID="{847F8572-FD27-4B44-89C4-243C18F9F807}" presName="hierChild1" presStyleCnt="0">
        <dgm:presLayoutVars>
          <dgm:chPref val="1"/>
          <dgm:dir/>
          <dgm:animOne val="branch"/>
          <dgm:animLvl val="lvl"/>
          <dgm:resizeHandles/>
        </dgm:presLayoutVars>
      </dgm:prSet>
      <dgm:spPr/>
      <dgm:t>
        <a:bodyPr/>
        <a:lstStyle/>
        <a:p>
          <a:pPr rtl="1"/>
          <a:endParaRPr lang="ar-IQ"/>
        </a:p>
      </dgm:t>
    </dgm:pt>
    <dgm:pt modelId="{AD5A3D7C-F421-4443-BD5A-7F6E18049561}" type="pres">
      <dgm:prSet presAssocID="{351CDEA6-738E-4F43-BC40-20A48F5DFCA8}" presName="hierRoot1" presStyleCnt="0"/>
      <dgm:spPr/>
    </dgm:pt>
    <dgm:pt modelId="{C1FACC95-8231-4BB7-8EF8-A24AEF7DA9FC}" type="pres">
      <dgm:prSet presAssocID="{351CDEA6-738E-4F43-BC40-20A48F5DFCA8}" presName="composite" presStyleCnt="0"/>
      <dgm:spPr/>
    </dgm:pt>
    <dgm:pt modelId="{0854D5BA-C57B-41B5-A8B1-186CE9B377BC}" type="pres">
      <dgm:prSet presAssocID="{351CDEA6-738E-4F43-BC40-20A48F5DFCA8}" presName="background" presStyleLbl="node0" presStyleIdx="0" presStyleCnt="1"/>
      <dgm:spPr/>
    </dgm:pt>
    <dgm:pt modelId="{E48CC47C-FD9D-407F-915D-0E4C173B6E27}" type="pres">
      <dgm:prSet presAssocID="{351CDEA6-738E-4F43-BC40-20A48F5DFCA8}" presName="text" presStyleLbl="fgAcc0" presStyleIdx="0" presStyleCnt="1">
        <dgm:presLayoutVars>
          <dgm:chPref val="3"/>
        </dgm:presLayoutVars>
      </dgm:prSet>
      <dgm:spPr/>
      <dgm:t>
        <a:bodyPr/>
        <a:lstStyle/>
        <a:p>
          <a:pPr rtl="1"/>
          <a:endParaRPr lang="ar-IQ"/>
        </a:p>
      </dgm:t>
    </dgm:pt>
    <dgm:pt modelId="{C2A6B745-E8BB-449D-B6F9-97DF32076576}" type="pres">
      <dgm:prSet presAssocID="{351CDEA6-738E-4F43-BC40-20A48F5DFCA8}" presName="hierChild2" presStyleCnt="0"/>
      <dgm:spPr/>
    </dgm:pt>
    <dgm:pt modelId="{FE175586-A0AF-49D6-9154-EB33D4E64557}" type="pres">
      <dgm:prSet presAssocID="{8BB3E582-4BFC-4323-BCD8-4D0E7E74BD7B}" presName="Name10" presStyleLbl="parChTrans1D2" presStyleIdx="0" presStyleCnt="4"/>
      <dgm:spPr/>
      <dgm:t>
        <a:bodyPr/>
        <a:lstStyle/>
        <a:p>
          <a:pPr rtl="1"/>
          <a:endParaRPr lang="ar-IQ"/>
        </a:p>
      </dgm:t>
    </dgm:pt>
    <dgm:pt modelId="{022ABE10-FACE-4358-B553-6FD52DBB75B2}" type="pres">
      <dgm:prSet presAssocID="{EE9426CB-EF05-4F4B-B5E8-4154FE710856}" presName="hierRoot2" presStyleCnt="0"/>
      <dgm:spPr/>
    </dgm:pt>
    <dgm:pt modelId="{BEB5F98F-9033-4D64-9115-AE5BB448E340}" type="pres">
      <dgm:prSet presAssocID="{EE9426CB-EF05-4F4B-B5E8-4154FE710856}" presName="composite2" presStyleCnt="0"/>
      <dgm:spPr/>
    </dgm:pt>
    <dgm:pt modelId="{A0D9FD5D-215C-43B1-BA4A-346F6C9F1424}" type="pres">
      <dgm:prSet presAssocID="{EE9426CB-EF05-4F4B-B5E8-4154FE710856}" presName="background2" presStyleLbl="node2" presStyleIdx="0" presStyleCnt="4"/>
      <dgm:spPr/>
    </dgm:pt>
    <dgm:pt modelId="{39DE12F9-A675-48BA-ACC3-9FAC27EBDAE2}" type="pres">
      <dgm:prSet presAssocID="{EE9426CB-EF05-4F4B-B5E8-4154FE710856}" presName="text2" presStyleLbl="fgAcc2" presStyleIdx="0" presStyleCnt="4" custScaleX="142473">
        <dgm:presLayoutVars>
          <dgm:chPref val="3"/>
        </dgm:presLayoutVars>
      </dgm:prSet>
      <dgm:spPr/>
      <dgm:t>
        <a:bodyPr/>
        <a:lstStyle/>
        <a:p>
          <a:pPr rtl="1"/>
          <a:endParaRPr lang="ar-IQ"/>
        </a:p>
      </dgm:t>
    </dgm:pt>
    <dgm:pt modelId="{C29BA835-86A0-4450-B1B4-AE955508D12D}" type="pres">
      <dgm:prSet presAssocID="{EE9426CB-EF05-4F4B-B5E8-4154FE710856}" presName="hierChild3" presStyleCnt="0"/>
      <dgm:spPr/>
    </dgm:pt>
    <dgm:pt modelId="{E2D5D6D2-948A-40A3-BEC4-674BB8422A02}" type="pres">
      <dgm:prSet presAssocID="{5A1E089F-5A1E-4835-8469-3639C400B8BE}" presName="Name10" presStyleLbl="parChTrans1D2" presStyleIdx="1" presStyleCnt="4"/>
      <dgm:spPr/>
      <dgm:t>
        <a:bodyPr/>
        <a:lstStyle/>
        <a:p>
          <a:pPr rtl="1"/>
          <a:endParaRPr lang="ar-IQ"/>
        </a:p>
      </dgm:t>
    </dgm:pt>
    <dgm:pt modelId="{F603B36C-CF4F-417B-BDEC-41299A162A48}" type="pres">
      <dgm:prSet presAssocID="{9B24FAE6-BCE4-45AB-9016-9279A03654AC}" presName="hierRoot2" presStyleCnt="0"/>
      <dgm:spPr/>
    </dgm:pt>
    <dgm:pt modelId="{7DA8F935-EC1E-4461-812C-6EA2084E5905}" type="pres">
      <dgm:prSet presAssocID="{9B24FAE6-BCE4-45AB-9016-9279A03654AC}" presName="composite2" presStyleCnt="0"/>
      <dgm:spPr/>
    </dgm:pt>
    <dgm:pt modelId="{5BBB67B1-18E5-4559-8EEC-8BD0BF2895B5}" type="pres">
      <dgm:prSet presAssocID="{9B24FAE6-BCE4-45AB-9016-9279A03654AC}" presName="background2" presStyleLbl="node2" presStyleIdx="1" presStyleCnt="4"/>
      <dgm:spPr/>
    </dgm:pt>
    <dgm:pt modelId="{F31F7283-BDF9-4645-B80C-3C077E32C60F}" type="pres">
      <dgm:prSet presAssocID="{9B24FAE6-BCE4-45AB-9016-9279A03654AC}" presName="text2" presStyleLbl="fgAcc2" presStyleIdx="1" presStyleCnt="4" custScaleX="131624">
        <dgm:presLayoutVars>
          <dgm:chPref val="3"/>
        </dgm:presLayoutVars>
      </dgm:prSet>
      <dgm:spPr/>
      <dgm:t>
        <a:bodyPr/>
        <a:lstStyle/>
        <a:p>
          <a:pPr rtl="1"/>
          <a:endParaRPr lang="ar-IQ"/>
        </a:p>
      </dgm:t>
    </dgm:pt>
    <dgm:pt modelId="{2B7E96B5-BFB3-436D-B2A4-E7B19CF3D9B1}" type="pres">
      <dgm:prSet presAssocID="{9B24FAE6-BCE4-45AB-9016-9279A03654AC}" presName="hierChild3" presStyleCnt="0"/>
      <dgm:spPr/>
    </dgm:pt>
    <dgm:pt modelId="{3C137FB9-C625-4A76-8003-7C78901D7E02}" type="pres">
      <dgm:prSet presAssocID="{6D9955F3-81A2-4800-BFD0-C50ACBFD0374}" presName="Name10" presStyleLbl="parChTrans1D2" presStyleIdx="2" presStyleCnt="4"/>
      <dgm:spPr/>
      <dgm:t>
        <a:bodyPr/>
        <a:lstStyle/>
        <a:p>
          <a:pPr rtl="1"/>
          <a:endParaRPr lang="ar-IQ"/>
        </a:p>
      </dgm:t>
    </dgm:pt>
    <dgm:pt modelId="{FDDA7A88-C924-41F0-A9B1-DD5A1A70A008}" type="pres">
      <dgm:prSet presAssocID="{13FF5D58-C0A6-4B27-A356-0E054F19C195}" presName="hierRoot2" presStyleCnt="0"/>
      <dgm:spPr/>
    </dgm:pt>
    <dgm:pt modelId="{DA04516A-F80B-40B9-8AA1-269EF18AD211}" type="pres">
      <dgm:prSet presAssocID="{13FF5D58-C0A6-4B27-A356-0E054F19C195}" presName="composite2" presStyleCnt="0"/>
      <dgm:spPr/>
    </dgm:pt>
    <dgm:pt modelId="{04761E6B-4D50-410F-B56C-A2429FAE5E16}" type="pres">
      <dgm:prSet presAssocID="{13FF5D58-C0A6-4B27-A356-0E054F19C195}" presName="background2" presStyleLbl="node2" presStyleIdx="2" presStyleCnt="4"/>
      <dgm:spPr/>
    </dgm:pt>
    <dgm:pt modelId="{1BE6AC79-0DC2-436F-8D33-058CEB2E5DCB}" type="pres">
      <dgm:prSet presAssocID="{13FF5D58-C0A6-4B27-A356-0E054F19C195}" presName="text2" presStyleLbl="fgAcc2" presStyleIdx="2" presStyleCnt="4" custScaleX="131504">
        <dgm:presLayoutVars>
          <dgm:chPref val="3"/>
        </dgm:presLayoutVars>
      </dgm:prSet>
      <dgm:spPr/>
      <dgm:t>
        <a:bodyPr/>
        <a:lstStyle/>
        <a:p>
          <a:pPr rtl="1"/>
          <a:endParaRPr lang="ar-IQ"/>
        </a:p>
      </dgm:t>
    </dgm:pt>
    <dgm:pt modelId="{C96D9C5F-77A7-4934-BB98-D0DC15976503}" type="pres">
      <dgm:prSet presAssocID="{13FF5D58-C0A6-4B27-A356-0E054F19C195}" presName="hierChild3" presStyleCnt="0"/>
      <dgm:spPr/>
    </dgm:pt>
    <dgm:pt modelId="{316EE0A5-DD7A-4126-9020-26F4577F42D3}" type="pres">
      <dgm:prSet presAssocID="{1D1A3FED-0686-41F9-930D-042725403F07}" presName="Name10" presStyleLbl="parChTrans1D2" presStyleIdx="3" presStyleCnt="4"/>
      <dgm:spPr/>
      <dgm:t>
        <a:bodyPr/>
        <a:lstStyle/>
        <a:p>
          <a:pPr rtl="1"/>
          <a:endParaRPr lang="ar-IQ"/>
        </a:p>
      </dgm:t>
    </dgm:pt>
    <dgm:pt modelId="{A0FDD4AC-C902-4CFE-A1DA-C7E56409CA88}" type="pres">
      <dgm:prSet presAssocID="{BAE20252-8EDD-4910-A5FB-02C70691797F}" presName="hierRoot2" presStyleCnt="0"/>
      <dgm:spPr/>
    </dgm:pt>
    <dgm:pt modelId="{45FF287E-B042-413C-8819-642F3A5AB891}" type="pres">
      <dgm:prSet presAssocID="{BAE20252-8EDD-4910-A5FB-02C70691797F}" presName="composite2" presStyleCnt="0"/>
      <dgm:spPr/>
    </dgm:pt>
    <dgm:pt modelId="{929E9B6D-E7F7-49A0-9EED-40396A0D2791}" type="pres">
      <dgm:prSet presAssocID="{BAE20252-8EDD-4910-A5FB-02C70691797F}" presName="background2" presStyleLbl="node2" presStyleIdx="3" presStyleCnt="4"/>
      <dgm:spPr/>
    </dgm:pt>
    <dgm:pt modelId="{0D2821DB-2A4C-4685-BF2C-40E6646A6AAD}" type="pres">
      <dgm:prSet presAssocID="{BAE20252-8EDD-4910-A5FB-02C70691797F}" presName="text2" presStyleLbl="fgAcc2" presStyleIdx="3" presStyleCnt="4" custScaleX="147357" custLinFactY="38093" custLinFactNeighborX="32570" custLinFactNeighborY="100000">
        <dgm:presLayoutVars>
          <dgm:chPref val="3"/>
        </dgm:presLayoutVars>
      </dgm:prSet>
      <dgm:spPr/>
      <dgm:t>
        <a:bodyPr/>
        <a:lstStyle/>
        <a:p>
          <a:pPr rtl="1"/>
          <a:endParaRPr lang="ar-IQ"/>
        </a:p>
      </dgm:t>
    </dgm:pt>
    <dgm:pt modelId="{ACD03C56-5F96-45F8-9A42-CCBEF327B04D}" type="pres">
      <dgm:prSet presAssocID="{BAE20252-8EDD-4910-A5FB-02C70691797F}" presName="hierChild3" presStyleCnt="0"/>
      <dgm:spPr/>
    </dgm:pt>
  </dgm:ptLst>
  <dgm:cxnLst>
    <dgm:cxn modelId="{434229B7-C45C-4BCB-9CC8-747F84C79196}" type="presOf" srcId="{EE9426CB-EF05-4F4B-B5E8-4154FE710856}" destId="{39DE12F9-A675-48BA-ACC3-9FAC27EBDAE2}" srcOrd="0" destOrd="0" presId="urn:microsoft.com/office/officeart/2005/8/layout/hierarchy1"/>
    <dgm:cxn modelId="{6B4E6C8C-7144-4F5F-BF69-67817D0534CE}" srcId="{351CDEA6-738E-4F43-BC40-20A48F5DFCA8}" destId="{EE9426CB-EF05-4F4B-B5E8-4154FE710856}" srcOrd="0" destOrd="0" parTransId="{8BB3E582-4BFC-4323-BCD8-4D0E7E74BD7B}" sibTransId="{204BC05E-A63A-46F4-945D-4AA0D6258D1F}"/>
    <dgm:cxn modelId="{5E7E789B-BBCB-41D0-B0C6-B34CCF4A5B1F}" type="presOf" srcId="{9B24FAE6-BCE4-45AB-9016-9279A03654AC}" destId="{F31F7283-BDF9-4645-B80C-3C077E32C60F}" srcOrd="0" destOrd="0" presId="urn:microsoft.com/office/officeart/2005/8/layout/hierarchy1"/>
    <dgm:cxn modelId="{A7D3A5E1-3AB3-473C-9E8E-30F8842D8DAF}" type="presOf" srcId="{351CDEA6-738E-4F43-BC40-20A48F5DFCA8}" destId="{E48CC47C-FD9D-407F-915D-0E4C173B6E27}" srcOrd="0" destOrd="0" presId="urn:microsoft.com/office/officeart/2005/8/layout/hierarchy1"/>
    <dgm:cxn modelId="{910C56A6-0E79-4F21-8785-6C3FF92494E4}" type="presOf" srcId="{8BB3E582-4BFC-4323-BCD8-4D0E7E74BD7B}" destId="{FE175586-A0AF-49D6-9154-EB33D4E64557}" srcOrd="0" destOrd="0" presId="urn:microsoft.com/office/officeart/2005/8/layout/hierarchy1"/>
    <dgm:cxn modelId="{5A37D1BF-A578-4D73-920F-536318744F23}" srcId="{351CDEA6-738E-4F43-BC40-20A48F5DFCA8}" destId="{BAE20252-8EDD-4910-A5FB-02C70691797F}" srcOrd="3" destOrd="0" parTransId="{1D1A3FED-0686-41F9-930D-042725403F07}" sibTransId="{7564B5E6-8ABE-4617-8CF9-E5A37B47A485}"/>
    <dgm:cxn modelId="{AFC94FF2-7697-4BFE-A9B6-482899A0F22F}" type="presOf" srcId="{13FF5D58-C0A6-4B27-A356-0E054F19C195}" destId="{1BE6AC79-0DC2-436F-8D33-058CEB2E5DCB}" srcOrd="0" destOrd="0" presId="urn:microsoft.com/office/officeart/2005/8/layout/hierarchy1"/>
    <dgm:cxn modelId="{9AB0F690-F69B-43E9-AE5B-0114573597CE}" type="presOf" srcId="{847F8572-FD27-4B44-89C4-243C18F9F807}" destId="{BF662307-D5FD-4B3A-AA7B-12DEB1AC413F}" srcOrd="0" destOrd="0" presId="urn:microsoft.com/office/officeart/2005/8/layout/hierarchy1"/>
    <dgm:cxn modelId="{DC07C1ED-303D-41B9-AFF8-E0B334AF8DC0}" srcId="{847F8572-FD27-4B44-89C4-243C18F9F807}" destId="{351CDEA6-738E-4F43-BC40-20A48F5DFCA8}" srcOrd="0" destOrd="0" parTransId="{CD7E98BF-A5CA-4A7B-96DC-711F8399AC6D}" sibTransId="{2CDCE616-EEE7-406C-B78E-77A7AECB9240}"/>
    <dgm:cxn modelId="{BC574DBA-9F08-4046-9F31-89661DA07089}" type="presOf" srcId="{1D1A3FED-0686-41F9-930D-042725403F07}" destId="{316EE0A5-DD7A-4126-9020-26F4577F42D3}" srcOrd="0" destOrd="0" presId="urn:microsoft.com/office/officeart/2005/8/layout/hierarchy1"/>
    <dgm:cxn modelId="{7FF29968-62BB-46A4-BE85-AF693248C62C}" srcId="{351CDEA6-738E-4F43-BC40-20A48F5DFCA8}" destId="{13FF5D58-C0A6-4B27-A356-0E054F19C195}" srcOrd="2" destOrd="0" parTransId="{6D9955F3-81A2-4800-BFD0-C50ACBFD0374}" sibTransId="{AB10D79D-5F2D-4084-BF11-844D1FF8CFE5}"/>
    <dgm:cxn modelId="{5DF6BA65-FBFA-41E5-848E-ED724B4CD3CF}" type="presOf" srcId="{BAE20252-8EDD-4910-A5FB-02C70691797F}" destId="{0D2821DB-2A4C-4685-BF2C-40E6646A6AAD}" srcOrd="0" destOrd="0" presId="urn:microsoft.com/office/officeart/2005/8/layout/hierarchy1"/>
    <dgm:cxn modelId="{394814EC-30BA-4611-9F95-752021D2EFB6}" type="presOf" srcId="{6D9955F3-81A2-4800-BFD0-C50ACBFD0374}" destId="{3C137FB9-C625-4A76-8003-7C78901D7E02}" srcOrd="0" destOrd="0" presId="urn:microsoft.com/office/officeart/2005/8/layout/hierarchy1"/>
    <dgm:cxn modelId="{AD5C2E75-DB0C-43B6-A3DB-75DACA9DA1DA}" type="presOf" srcId="{5A1E089F-5A1E-4835-8469-3639C400B8BE}" destId="{E2D5D6D2-948A-40A3-BEC4-674BB8422A02}" srcOrd="0" destOrd="0" presId="urn:microsoft.com/office/officeart/2005/8/layout/hierarchy1"/>
    <dgm:cxn modelId="{FFA572CA-E0AE-4922-95AC-C5FCC6CDD041}" srcId="{351CDEA6-738E-4F43-BC40-20A48F5DFCA8}" destId="{9B24FAE6-BCE4-45AB-9016-9279A03654AC}" srcOrd="1" destOrd="0" parTransId="{5A1E089F-5A1E-4835-8469-3639C400B8BE}" sibTransId="{12EA50C9-5259-4630-A006-9FD9C9AE2352}"/>
    <dgm:cxn modelId="{473E70DE-D829-4E06-A01E-866B157EFE59}" type="presParOf" srcId="{BF662307-D5FD-4B3A-AA7B-12DEB1AC413F}" destId="{AD5A3D7C-F421-4443-BD5A-7F6E18049561}" srcOrd="0" destOrd="0" presId="urn:microsoft.com/office/officeart/2005/8/layout/hierarchy1"/>
    <dgm:cxn modelId="{A4B70F62-8D38-4A43-B317-1F366F7E30AC}" type="presParOf" srcId="{AD5A3D7C-F421-4443-BD5A-7F6E18049561}" destId="{C1FACC95-8231-4BB7-8EF8-A24AEF7DA9FC}" srcOrd="0" destOrd="0" presId="urn:microsoft.com/office/officeart/2005/8/layout/hierarchy1"/>
    <dgm:cxn modelId="{C8298C69-A89F-45E5-B206-A31AE0C88AF3}" type="presParOf" srcId="{C1FACC95-8231-4BB7-8EF8-A24AEF7DA9FC}" destId="{0854D5BA-C57B-41B5-A8B1-186CE9B377BC}" srcOrd="0" destOrd="0" presId="urn:microsoft.com/office/officeart/2005/8/layout/hierarchy1"/>
    <dgm:cxn modelId="{6D7E1C1D-2505-47B6-BBF2-30EC8A52DF1E}" type="presParOf" srcId="{C1FACC95-8231-4BB7-8EF8-A24AEF7DA9FC}" destId="{E48CC47C-FD9D-407F-915D-0E4C173B6E27}" srcOrd="1" destOrd="0" presId="urn:microsoft.com/office/officeart/2005/8/layout/hierarchy1"/>
    <dgm:cxn modelId="{B0424201-DC5B-4C13-90E4-D66AEA1754C3}" type="presParOf" srcId="{AD5A3D7C-F421-4443-BD5A-7F6E18049561}" destId="{C2A6B745-E8BB-449D-B6F9-97DF32076576}" srcOrd="1" destOrd="0" presId="urn:microsoft.com/office/officeart/2005/8/layout/hierarchy1"/>
    <dgm:cxn modelId="{73C00F90-4B53-4B6C-A5B3-B252FF9F9CB8}" type="presParOf" srcId="{C2A6B745-E8BB-449D-B6F9-97DF32076576}" destId="{FE175586-A0AF-49D6-9154-EB33D4E64557}" srcOrd="0" destOrd="0" presId="urn:microsoft.com/office/officeart/2005/8/layout/hierarchy1"/>
    <dgm:cxn modelId="{516B5CAB-7FD2-41E8-85FB-F3E2BFDAFF3B}" type="presParOf" srcId="{C2A6B745-E8BB-449D-B6F9-97DF32076576}" destId="{022ABE10-FACE-4358-B553-6FD52DBB75B2}" srcOrd="1" destOrd="0" presId="urn:microsoft.com/office/officeart/2005/8/layout/hierarchy1"/>
    <dgm:cxn modelId="{219A648B-7FFA-46C6-B1C8-24D8C70F8036}" type="presParOf" srcId="{022ABE10-FACE-4358-B553-6FD52DBB75B2}" destId="{BEB5F98F-9033-4D64-9115-AE5BB448E340}" srcOrd="0" destOrd="0" presId="urn:microsoft.com/office/officeart/2005/8/layout/hierarchy1"/>
    <dgm:cxn modelId="{9895D91D-0E85-4147-A940-46372A631127}" type="presParOf" srcId="{BEB5F98F-9033-4D64-9115-AE5BB448E340}" destId="{A0D9FD5D-215C-43B1-BA4A-346F6C9F1424}" srcOrd="0" destOrd="0" presId="urn:microsoft.com/office/officeart/2005/8/layout/hierarchy1"/>
    <dgm:cxn modelId="{F3D5FA12-6958-475F-AE61-7D6051AD6E48}" type="presParOf" srcId="{BEB5F98F-9033-4D64-9115-AE5BB448E340}" destId="{39DE12F9-A675-48BA-ACC3-9FAC27EBDAE2}" srcOrd="1" destOrd="0" presId="urn:microsoft.com/office/officeart/2005/8/layout/hierarchy1"/>
    <dgm:cxn modelId="{249D0FCF-D5E2-4CA5-B37D-D9EE73C1E19D}" type="presParOf" srcId="{022ABE10-FACE-4358-B553-6FD52DBB75B2}" destId="{C29BA835-86A0-4450-B1B4-AE955508D12D}" srcOrd="1" destOrd="0" presId="urn:microsoft.com/office/officeart/2005/8/layout/hierarchy1"/>
    <dgm:cxn modelId="{426C9E5D-6056-4C94-8F4F-CA59464B63FE}" type="presParOf" srcId="{C2A6B745-E8BB-449D-B6F9-97DF32076576}" destId="{E2D5D6D2-948A-40A3-BEC4-674BB8422A02}" srcOrd="2" destOrd="0" presId="urn:microsoft.com/office/officeart/2005/8/layout/hierarchy1"/>
    <dgm:cxn modelId="{0422A95B-8641-442E-A7E7-35EE8CAD4AB6}" type="presParOf" srcId="{C2A6B745-E8BB-449D-B6F9-97DF32076576}" destId="{F603B36C-CF4F-417B-BDEC-41299A162A48}" srcOrd="3" destOrd="0" presId="urn:microsoft.com/office/officeart/2005/8/layout/hierarchy1"/>
    <dgm:cxn modelId="{FAC57918-8673-46A2-8039-41272F8669E6}" type="presParOf" srcId="{F603B36C-CF4F-417B-BDEC-41299A162A48}" destId="{7DA8F935-EC1E-4461-812C-6EA2084E5905}" srcOrd="0" destOrd="0" presId="urn:microsoft.com/office/officeart/2005/8/layout/hierarchy1"/>
    <dgm:cxn modelId="{BD7FD9E5-D0C7-4BF9-BA3B-C0BAF1CD5096}" type="presParOf" srcId="{7DA8F935-EC1E-4461-812C-6EA2084E5905}" destId="{5BBB67B1-18E5-4559-8EEC-8BD0BF2895B5}" srcOrd="0" destOrd="0" presId="urn:microsoft.com/office/officeart/2005/8/layout/hierarchy1"/>
    <dgm:cxn modelId="{FA6712E8-4417-42C7-977E-00FCEE245DB2}" type="presParOf" srcId="{7DA8F935-EC1E-4461-812C-6EA2084E5905}" destId="{F31F7283-BDF9-4645-B80C-3C077E32C60F}" srcOrd="1" destOrd="0" presId="urn:microsoft.com/office/officeart/2005/8/layout/hierarchy1"/>
    <dgm:cxn modelId="{B67C02F0-5CA0-45F2-8C80-3883041A4123}" type="presParOf" srcId="{F603B36C-CF4F-417B-BDEC-41299A162A48}" destId="{2B7E96B5-BFB3-436D-B2A4-E7B19CF3D9B1}" srcOrd="1" destOrd="0" presId="urn:microsoft.com/office/officeart/2005/8/layout/hierarchy1"/>
    <dgm:cxn modelId="{0D3E9187-30A4-4D1C-9796-92C7DD50093C}" type="presParOf" srcId="{C2A6B745-E8BB-449D-B6F9-97DF32076576}" destId="{3C137FB9-C625-4A76-8003-7C78901D7E02}" srcOrd="4" destOrd="0" presId="urn:microsoft.com/office/officeart/2005/8/layout/hierarchy1"/>
    <dgm:cxn modelId="{8D9086BA-73B1-44A1-8971-4C9A7A240195}" type="presParOf" srcId="{C2A6B745-E8BB-449D-B6F9-97DF32076576}" destId="{FDDA7A88-C924-41F0-A9B1-DD5A1A70A008}" srcOrd="5" destOrd="0" presId="urn:microsoft.com/office/officeart/2005/8/layout/hierarchy1"/>
    <dgm:cxn modelId="{1B655DC8-2A82-431E-AA9D-4CCAA0BB6863}" type="presParOf" srcId="{FDDA7A88-C924-41F0-A9B1-DD5A1A70A008}" destId="{DA04516A-F80B-40B9-8AA1-269EF18AD211}" srcOrd="0" destOrd="0" presId="urn:microsoft.com/office/officeart/2005/8/layout/hierarchy1"/>
    <dgm:cxn modelId="{FBAC20B5-90CF-40E8-A9CF-F21B7194AA49}" type="presParOf" srcId="{DA04516A-F80B-40B9-8AA1-269EF18AD211}" destId="{04761E6B-4D50-410F-B56C-A2429FAE5E16}" srcOrd="0" destOrd="0" presId="urn:microsoft.com/office/officeart/2005/8/layout/hierarchy1"/>
    <dgm:cxn modelId="{57EA1BC3-F5D7-4F20-B3B8-1D0DEB2E5150}" type="presParOf" srcId="{DA04516A-F80B-40B9-8AA1-269EF18AD211}" destId="{1BE6AC79-0DC2-436F-8D33-058CEB2E5DCB}" srcOrd="1" destOrd="0" presId="urn:microsoft.com/office/officeart/2005/8/layout/hierarchy1"/>
    <dgm:cxn modelId="{28335D93-E40F-4B10-AED7-E1B9DAB6AA29}" type="presParOf" srcId="{FDDA7A88-C924-41F0-A9B1-DD5A1A70A008}" destId="{C96D9C5F-77A7-4934-BB98-D0DC15976503}" srcOrd="1" destOrd="0" presId="urn:microsoft.com/office/officeart/2005/8/layout/hierarchy1"/>
    <dgm:cxn modelId="{1F4216BA-8E8D-436B-BFB6-5874D7C86209}" type="presParOf" srcId="{C2A6B745-E8BB-449D-B6F9-97DF32076576}" destId="{316EE0A5-DD7A-4126-9020-26F4577F42D3}" srcOrd="6" destOrd="0" presId="urn:microsoft.com/office/officeart/2005/8/layout/hierarchy1"/>
    <dgm:cxn modelId="{017B1CE3-D458-4676-BEBE-488A74488B3D}" type="presParOf" srcId="{C2A6B745-E8BB-449D-B6F9-97DF32076576}" destId="{A0FDD4AC-C902-4CFE-A1DA-C7E56409CA88}" srcOrd="7" destOrd="0" presId="urn:microsoft.com/office/officeart/2005/8/layout/hierarchy1"/>
    <dgm:cxn modelId="{1AAEB7EA-CEBF-45F7-8DA1-BC9A0F98A88D}" type="presParOf" srcId="{A0FDD4AC-C902-4CFE-A1DA-C7E56409CA88}" destId="{45FF287E-B042-413C-8819-642F3A5AB891}" srcOrd="0" destOrd="0" presId="urn:microsoft.com/office/officeart/2005/8/layout/hierarchy1"/>
    <dgm:cxn modelId="{BAB3CE99-A068-4560-9ADC-4394A605E58C}" type="presParOf" srcId="{45FF287E-B042-413C-8819-642F3A5AB891}" destId="{929E9B6D-E7F7-49A0-9EED-40396A0D2791}" srcOrd="0" destOrd="0" presId="urn:microsoft.com/office/officeart/2005/8/layout/hierarchy1"/>
    <dgm:cxn modelId="{B35DAB66-F405-45B2-9BDB-895C8DCBE2D5}" type="presParOf" srcId="{45FF287E-B042-413C-8819-642F3A5AB891}" destId="{0D2821DB-2A4C-4685-BF2C-40E6646A6AAD}" srcOrd="1" destOrd="0" presId="urn:microsoft.com/office/officeart/2005/8/layout/hierarchy1"/>
    <dgm:cxn modelId="{1E51AF72-B422-4618-9ED2-7435A4A4C101}" type="presParOf" srcId="{A0FDD4AC-C902-4CFE-A1DA-C7E56409CA88}" destId="{ACD03C56-5F96-45F8-9A42-CCBEF327B04D}"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F8A446F-79E7-413D-9CD6-B39FCCFB7071}">
      <dsp:nvSpPr>
        <dsp:cNvPr id="0" name=""/>
        <dsp:cNvSpPr/>
      </dsp:nvSpPr>
      <dsp:spPr>
        <a:xfrm>
          <a:off x="4028861" y="959513"/>
          <a:ext cx="2685325" cy="469987"/>
        </a:xfrm>
        <a:custGeom>
          <a:avLst/>
          <a:gdLst/>
          <a:ahLst/>
          <a:cxnLst/>
          <a:rect l="0" t="0" r="0" b="0"/>
          <a:pathLst>
            <a:path>
              <a:moveTo>
                <a:pt x="0" y="0"/>
              </a:moveTo>
              <a:lnTo>
                <a:pt x="0" y="327096"/>
              </a:lnTo>
              <a:lnTo>
                <a:pt x="2685325" y="327096"/>
              </a:lnTo>
              <a:lnTo>
                <a:pt x="2685325" y="4699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9EDBDE-06F5-48AE-BF46-9615384744AC}">
      <dsp:nvSpPr>
        <dsp:cNvPr id="0" name=""/>
        <dsp:cNvSpPr/>
      </dsp:nvSpPr>
      <dsp:spPr>
        <a:xfrm>
          <a:off x="2057859" y="959513"/>
          <a:ext cx="1971002" cy="469986"/>
        </a:xfrm>
        <a:custGeom>
          <a:avLst/>
          <a:gdLst/>
          <a:ahLst/>
          <a:cxnLst/>
          <a:rect l="0" t="0" r="0" b="0"/>
          <a:pathLst>
            <a:path>
              <a:moveTo>
                <a:pt x="1971002" y="0"/>
              </a:moveTo>
              <a:lnTo>
                <a:pt x="1971002" y="327095"/>
              </a:lnTo>
              <a:lnTo>
                <a:pt x="0" y="327095"/>
              </a:lnTo>
              <a:lnTo>
                <a:pt x="0" y="4699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609321-14C5-49A8-8763-9F79FB5EF413}">
      <dsp:nvSpPr>
        <dsp:cNvPr id="0" name=""/>
        <dsp:cNvSpPr/>
      </dsp:nvSpPr>
      <dsp:spPr>
        <a:xfrm>
          <a:off x="2299747" y="-19940"/>
          <a:ext cx="3458228" cy="9794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914E65-8588-4AF3-BFFE-1ED50A5E3E95}">
      <dsp:nvSpPr>
        <dsp:cNvPr id="0" name=""/>
        <dsp:cNvSpPr/>
      </dsp:nvSpPr>
      <dsp:spPr>
        <a:xfrm>
          <a:off x="2471130" y="142872"/>
          <a:ext cx="3458228" cy="9794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b="1" kern="1200" dirty="0" smtClean="0"/>
            <a:t>Control of Coronary Blood Flow</a:t>
          </a:r>
          <a:endParaRPr lang="ar-IQ" sz="2800" b="1" kern="1200" dirty="0"/>
        </a:p>
      </dsp:txBody>
      <dsp:txXfrm>
        <a:off x="2471130" y="142872"/>
        <a:ext cx="3458228" cy="979454"/>
      </dsp:txXfrm>
    </dsp:sp>
    <dsp:sp modelId="{6FF1710D-6C3B-4703-A739-EB57F9BF1919}">
      <dsp:nvSpPr>
        <dsp:cNvPr id="0" name=""/>
        <dsp:cNvSpPr/>
      </dsp:nvSpPr>
      <dsp:spPr>
        <a:xfrm>
          <a:off x="786635" y="1429499"/>
          <a:ext cx="2542446" cy="9794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9FBC32-B06A-44C6-B996-B51C1D909932}">
      <dsp:nvSpPr>
        <dsp:cNvPr id="0" name=""/>
        <dsp:cNvSpPr/>
      </dsp:nvSpPr>
      <dsp:spPr>
        <a:xfrm>
          <a:off x="958018" y="1592313"/>
          <a:ext cx="2542446" cy="9794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b="1" kern="1200" dirty="0" smtClean="0"/>
            <a:t>Local chemical factors</a:t>
          </a:r>
          <a:endParaRPr lang="ar-IQ" sz="2800" b="1" kern="1200" dirty="0"/>
        </a:p>
      </dsp:txBody>
      <dsp:txXfrm>
        <a:off x="958018" y="1592313"/>
        <a:ext cx="2542446" cy="979454"/>
      </dsp:txXfrm>
    </dsp:sp>
    <dsp:sp modelId="{EE35A497-99DA-45F7-A1A8-E241F00A15E6}">
      <dsp:nvSpPr>
        <dsp:cNvPr id="0" name=""/>
        <dsp:cNvSpPr/>
      </dsp:nvSpPr>
      <dsp:spPr>
        <a:xfrm>
          <a:off x="5942963" y="1429500"/>
          <a:ext cx="1542447" cy="9794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009C0E-0171-4C01-8FB8-E4FA8F62F7A4}">
      <dsp:nvSpPr>
        <dsp:cNvPr id="0" name=""/>
        <dsp:cNvSpPr/>
      </dsp:nvSpPr>
      <dsp:spPr>
        <a:xfrm>
          <a:off x="6114346" y="1592313"/>
          <a:ext cx="1542447" cy="979454"/>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b="1" kern="1200" dirty="0" smtClean="0"/>
            <a:t>Neural factors</a:t>
          </a:r>
          <a:endParaRPr lang="ar-IQ" sz="2800" b="1" kern="1200" dirty="0"/>
        </a:p>
      </dsp:txBody>
      <dsp:txXfrm>
        <a:off x="6114346" y="1592313"/>
        <a:ext cx="1542447" cy="97945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988FC6-05CE-466E-9DE7-1C7C1ED7BF81}">
      <dsp:nvSpPr>
        <dsp:cNvPr id="0" name=""/>
        <dsp:cNvSpPr/>
      </dsp:nvSpPr>
      <dsp:spPr>
        <a:xfrm>
          <a:off x="6123176" y="2718691"/>
          <a:ext cx="1052006" cy="500659"/>
        </a:xfrm>
        <a:custGeom>
          <a:avLst/>
          <a:gdLst/>
          <a:ahLst/>
          <a:cxnLst/>
          <a:rect l="0" t="0" r="0" b="0"/>
          <a:pathLst>
            <a:path>
              <a:moveTo>
                <a:pt x="0" y="0"/>
              </a:moveTo>
              <a:lnTo>
                <a:pt x="0" y="341184"/>
              </a:lnTo>
              <a:lnTo>
                <a:pt x="1052006" y="341184"/>
              </a:lnTo>
              <a:lnTo>
                <a:pt x="1052006" y="500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B983F8-D0BD-4876-8B05-E4E499457B53}">
      <dsp:nvSpPr>
        <dsp:cNvPr id="0" name=""/>
        <dsp:cNvSpPr/>
      </dsp:nvSpPr>
      <dsp:spPr>
        <a:xfrm>
          <a:off x="5071169" y="2718691"/>
          <a:ext cx="1052006" cy="500659"/>
        </a:xfrm>
        <a:custGeom>
          <a:avLst/>
          <a:gdLst/>
          <a:ahLst/>
          <a:cxnLst/>
          <a:rect l="0" t="0" r="0" b="0"/>
          <a:pathLst>
            <a:path>
              <a:moveTo>
                <a:pt x="1052006" y="0"/>
              </a:moveTo>
              <a:lnTo>
                <a:pt x="1052006" y="341184"/>
              </a:lnTo>
              <a:lnTo>
                <a:pt x="0" y="341184"/>
              </a:lnTo>
              <a:lnTo>
                <a:pt x="0" y="500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97A2DF-8207-4870-9732-7F51316FE765}">
      <dsp:nvSpPr>
        <dsp:cNvPr id="0" name=""/>
        <dsp:cNvSpPr/>
      </dsp:nvSpPr>
      <dsp:spPr>
        <a:xfrm>
          <a:off x="4007642" y="1124901"/>
          <a:ext cx="2115533" cy="500659"/>
        </a:xfrm>
        <a:custGeom>
          <a:avLst/>
          <a:gdLst/>
          <a:ahLst/>
          <a:cxnLst/>
          <a:rect l="0" t="0" r="0" b="0"/>
          <a:pathLst>
            <a:path>
              <a:moveTo>
                <a:pt x="0" y="0"/>
              </a:moveTo>
              <a:lnTo>
                <a:pt x="0" y="341184"/>
              </a:lnTo>
              <a:lnTo>
                <a:pt x="2115533" y="341184"/>
              </a:lnTo>
              <a:lnTo>
                <a:pt x="2115533"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442E50-5707-439B-BFCE-050559103BD7}">
      <dsp:nvSpPr>
        <dsp:cNvPr id="0" name=""/>
        <dsp:cNvSpPr/>
      </dsp:nvSpPr>
      <dsp:spPr>
        <a:xfrm>
          <a:off x="1915150" y="2718691"/>
          <a:ext cx="1052006" cy="500659"/>
        </a:xfrm>
        <a:custGeom>
          <a:avLst/>
          <a:gdLst/>
          <a:ahLst/>
          <a:cxnLst/>
          <a:rect l="0" t="0" r="0" b="0"/>
          <a:pathLst>
            <a:path>
              <a:moveTo>
                <a:pt x="0" y="0"/>
              </a:moveTo>
              <a:lnTo>
                <a:pt x="0" y="341184"/>
              </a:lnTo>
              <a:lnTo>
                <a:pt x="1052006" y="341184"/>
              </a:lnTo>
              <a:lnTo>
                <a:pt x="1052006" y="500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253AA8-17A0-4285-A09D-2EFA29871C4E}">
      <dsp:nvSpPr>
        <dsp:cNvPr id="0" name=""/>
        <dsp:cNvSpPr/>
      </dsp:nvSpPr>
      <dsp:spPr>
        <a:xfrm>
          <a:off x="863143" y="2718691"/>
          <a:ext cx="1052006" cy="500659"/>
        </a:xfrm>
        <a:custGeom>
          <a:avLst/>
          <a:gdLst/>
          <a:ahLst/>
          <a:cxnLst/>
          <a:rect l="0" t="0" r="0" b="0"/>
          <a:pathLst>
            <a:path>
              <a:moveTo>
                <a:pt x="1052006" y="0"/>
              </a:moveTo>
              <a:lnTo>
                <a:pt x="1052006" y="341184"/>
              </a:lnTo>
              <a:lnTo>
                <a:pt x="0" y="341184"/>
              </a:lnTo>
              <a:lnTo>
                <a:pt x="0" y="500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711E9C9-9FD6-42C9-9458-88D8E40FF44A}">
      <dsp:nvSpPr>
        <dsp:cNvPr id="0" name=""/>
        <dsp:cNvSpPr/>
      </dsp:nvSpPr>
      <dsp:spPr>
        <a:xfrm>
          <a:off x="1915150" y="1124901"/>
          <a:ext cx="2092492" cy="500659"/>
        </a:xfrm>
        <a:custGeom>
          <a:avLst/>
          <a:gdLst/>
          <a:ahLst/>
          <a:cxnLst/>
          <a:rect l="0" t="0" r="0" b="0"/>
          <a:pathLst>
            <a:path>
              <a:moveTo>
                <a:pt x="2092492" y="0"/>
              </a:moveTo>
              <a:lnTo>
                <a:pt x="2092492" y="341184"/>
              </a:lnTo>
              <a:lnTo>
                <a:pt x="0" y="341184"/>
              </a:lnTo>
              <a:lnTo>
                <a:pt x="0" y="50065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F0DC0B2-0A8F-49C8-9AB6-2CEB182C2B7C}">
      <dsp:nvSpPr>
        <dsp:cNvPr id="0" name=""/>
        <dsp:cNvSpPr/>
      </dsp:nvSpPr>
      <dsp:spPr>
        <a:xfrm>
          <a:off x="3146909" y="31771"/>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3FA9BA6-9E4F-457F-8C42-F8BF5F419C6F}">
      <dsp:nvSpPr>
        <dsp:cNvPr id="0" name=""/>
        <dsp:cNvSpPr/>
      </dsp:nvSpPr>
      <dsp:spPr>
        <a:xfrm>
          <a:off x="3338183" y="213481"/>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b="1" kern="1200" dirty="0" smtClean="0"/>
            <a:t>Neural factors</a:t>
          </a:r>
          <a:endParaRPr lang="ar-IQ" sz="2800" b="1" kern="1200" dirty="0"/>
        </a:p>
      </dsp:txBody>
      <dsp:txXfrm>
        <a:off x="3338183" y="213481"/>
        <a:ext cx="1721465" cy="1093130"/>
      </dsp:txXfrm>
    </dsp:sp>
    <dsp:sp modelId="{91BB894F-FD42-44A5-83BB-4F3F9AC686B8}">
      <dsp:nvSpPr>
        <dsp:cNvPr id="0" name=""/>
        <dsp:cNvSpPr/>
      </dsp:nvSpPr>
      <dsp:spPr>
        <a:xfrm>
          <a:off x="263963" y="1625561"/>
          <a:ext cx="3302372"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9615C4-4A0A-4662-A0BE-B5F688A2EC92}">
      <dsp:nvSpPr>
        <dsp:cNvPr id="0" name=""/>
        <dsp:cNvSpPr/>
      </dsp:nvSpPr>
      <dsp:spPr>
        <a:xfrm>
          <a:off x="455237" y="1807271"/>
          <a:ext cx="3302372"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en-US" sz="3200" b="1" i="0" u="none" kern="1200" baseline="0" dirty="0" smtClean="0">
              <a:solidFill>
                <a:schemeClr val="tx1"/>
              </a:solidFill>
              <a:latin typeface="+mn-lt"/>
              <a:ea typeface="+mn-ea"/>
              <a:cs typeface="+mn-cs"/>
            </a:rPr>
            <a:t>Parasympathetic</a:t>
          </a:r>
          <a:r>
            <a:rPr lang="en-US" sz="3200" b="1" i="0" kern="1200" baseline="0" dirty="0" smtClean="0">
              <a:solidFill>
                <a:schemeClr val="tx1"/>
              </a:solidFill>
              <a:latin typeface="+mn-lt"/>
              <a:ea typeface="+mn-ea"/>
              <a:cs typeface="+mn-cs"/>
            </a:rPr>
            <a:t> </a:t>
          </a:r>
          <a:endParaRPr lang="ar-IQ" sz="3200" b="1" kern="1200" dirty="0"/>
        </a:p>
      </dsp:txBody>
      <dsp:txXfrm>
        <a:off x="455237" y="1807271"/>
        <a:ext cx="3302372" cy="1093130"/>
      </dsp:txXfrm>
    </dsp:sp>
    <dsp:sp modelId="{648DE8EB-67CC-4649-BF1D-FCDC76AE78E4}">
      <dsp:nvSpPr>
        <dsp:cNvPr id="0" name=""/>
        <dsp:cNvSpPr/>
      </dsp:nvSpPr>
      <dsp:spPr>
        <a:xfrm>
          <a:off x="2411" y="3219351"/>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34D557-DF12-489D-B7D4-9090D8E8BC83}">
      <dsp:nvSpPr>
        <dsp:cNvPr id="0" name=""/>
        <dsp:cNvSpPr/>
      </dsp:nvSpPr>
      <dsp:spPr>
        <a:xfrm>
          <a:off x="193684" y="3401061"/>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b="1" i="0" kern="1200" baseline="0" dirty="0" smtClean="0">
              <a:solidFill>
                <a:schemeClr val="tx1"/>
              </a:solidFill>
              <a:latin typeface="+mn-lt"/>
              <a:ea typeface="+mn-ea"/>
              <a:cs typeface="+mn-cs"/>
            </a:rPr>
            <a:t>direct effects</a:t>
          </a:r>
          <a:endParaRPr lang="ar-IQ" sz="2800" kern="1200" dirty="0"/>
        </a:p>
      </dsp:txBody>
      <dsp:txXfrm>
        <a:off x="193684" y="3401061"/>
        <a:ext cx="1721465" cy="1093130"/>
      </dsp:txXfrm>
    </dsp:sp>
    <dsp:sp modelId="{7CAE5214-0B8A-4913-A3B8-5BFB6AF64FBE}">
      <dsp:nvSpPr>
        <dsp:cNvPr id="0" name=""/>
        <dsp:cNvSpPr/>
      </dsp:nvSpPr>
      <dsp:spPr>
        <a:xfrm>
          <a:off x="2106423" y="3219351"/>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EF1E80F-4495-4DA9-9E88-1CCDAA59919C}">
      <dsp:nvSpPr>
        <dsp:cNvPr id="0" name=""/>
        <dsp:cNvSpPr/>
      </dsp:nvSpPr>
      <dsp:spPr>
        <a:xfrm>
          <a:off x="2297697" y="3401061"/>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b="1" i="0" kern="1200" baseline="0" dirty="0" smtClean="0">
              <a:solidFill>
                <a:schemeClr val="tx1"/>
              </a:solidFill>
              <a:latin typeface="+mn-lt"/>
              <a:ea typeface="+mn-ea"/>
              <a:cs typeface="+mn-cs"/>
            </a:rPr>
            <a:t>indirect effects</a:t>
          </a:r>
          <a:endParaRPr lang="ar-IQ" sz="2800" kern="1200" dirty="0"/>
        </a:p>
      </dsp:txBody>
      <dsp:txXfrm>
        <a:off x="2297697" y="3401061"/>
        <a:ext cx="1721465" cy="1093130"/>
      </dsp:txXfrm>
    </dsp:sp>
    <dsp:sp modelId="{55427345-9700-4DF3-80D7-0BC6C90CED4E}">
      <dsp:nvSpPr>
        <dsp:cNvPr id="0" name=""/>
        <dsp:cNvSpPr/>
      </dsp:nvSpPr>
      <dsp:spPr>
        <a:xfrm>
          <a:off x="4495031" y="1625561"/>
          <a:ext cx="3256289"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F022E3A-9407-43B3-BC9A-CA3ED8DD1D1B}">
      <dsp:nvSpPr>
        <dsp:cNvPr id="0" name=""/>
        <dsp:cNvSpPr/>
      </dsp:nvSpPr>
      <dsp:spPr>
        <a:xfrm>
          <a:off x="4686305" y="1807271"/>
          <a:ext cx="3256289"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en-US" sz="3200" b="1" i="0" u="none" kern="1200" baseline="0" dirty="0" smtClean="0">
              <a:solidFill>
                <a:schemeClr val="tx1"/>
              </a:solidFill>
              <a:latin typeface="+mn-lt"/>
              <a:ea typeface="+mn-ea"/>
              <a:cs typeface="+mn-cs"/>
            </a:rPr>
            <a:t>Sympathetic</a:t>
          </a:r>
          <a:r>
            <a:rPr lang="en-US" sz="3200" b="1" i="0" kern="1200" baseline="0" dirty="0" smtClean="0">
              <a:solidFill>
                <a:schemeClr val="tx1"/>
              </a:solidFill>
              <a:latin typeface="+mn-lt"/>
              <a:ea typeface="+mn-ea"/>
              <a:cs typeface="+mn-cs"/>
            </a:rPr>
            <a:t> </a:t>
          </a:r>
          <a:endParaRPr lang="ar-IQ" sz="3200" kern="1200" dirty="0"/>
        </a:p>
      </dsp:txBody>
      <dsp:txXfrm>
        <a:off x="4686305" y="1807271"/>
        <a:ext cx="3256289" cy="1093130"/>
      </dsp:txXfrm>
    </dsp:sp>
    <dsp:sp modelId="{ED1BF82D-CA79-41A1-828F-FB47EB45696E}">
      <dsp:nvSpPr>
        <dsp:cNvPr id="0" name=""/>
        <dsp:cNvSpPr/>
      </dsp:nvSpPr>
      <dsp:spPr>
        <a:xfrm>
          <a:off x="4210436" y="3219351"/>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D39AFE-21D2-4817-845B-042A9AC1728B}">
      <dsp:nvSpPr>
        <dsp:cNvPr id="0" name=""/>
        <dsp:cNvSpPr/>
      </dsp:nvSpPr>
      <dsp:spPr>
        <a:xfrm>
          <a:off x="4401710" y="3401061"/>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b="1" i="0" kern="1200" baseline="0" dirty="0" smtClean="0">
              <a:solidFill>
                <a:schemeClr val="tx1"/>
              </a:solidFill>
              <a:latin typeface="+mn-lt"/>
              <a:ea typeface="+mn-ea"/>
              <a:cs typeface="+mn-cs"/>
            </a:rPr>
            <a:t>direct effects</a:t>
          </a:r>
          <a:endParaRPr lang="ar-IQ" sz="2800" kern="1200" dirty="0"/>
        </a:p>
      </dsp:txBody>
      <dsp:txXfrm>
        <a:off x="4401710" y="3401061"/>
        <a:ext cx="1721465" cy="1093130"/>
      </dsp:txXfrm>
    </dsp:sp>
    <dsp:sp modelId="{B54E3290-DB5C-4310-9790-D07F5BC6DA28}">
      <dsp:nvSpPr>
        <dsp:cNvPr id="0" name=""/>
        <dsp:cNvSpPr/>
      </dsp:nvSpPr>
      <dsp:spPr>
        <a:xfrm>
          <a:off x="6314449" y="3219351"/>
          <a:ext cx="1721465" cy="109313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4C3DC6-3CA8-4F55-AF9B-2FFA5A43A43D}">
      <dsp:nvSpPr>
        <dsp:cNvPr id="0" name=""/>
        <dsp:cNvSpPr/>
      </dsp:nvSpPr>
      <dsp:spPr>
        <a:xfrm>
          <a:off x="6505723" y="3401061"/>
          <a:ext cx="1721465" cy="109313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en-US" sz="2800" b="1" i="0" kern="1200" baseline="0" dirty="0" smtClean="0">
              <a:solidFill>
                <a:schemeClr val="tx1"/>
              </a:solidFill>
              <a:latin typeface="+mn-lt"/>
              <a:ea typeface="+mn-ea"/>
              <a:cs typeface="+mn-cs"/>
            </a:rPr>
            <a:t>indirect effects</a:t>
          </a:r>
          <a:endParaRPr lang="ar-IQ" sz="2800" kern="1200" dirty="0"/>
        </a:p>
      </dsp:txBody>
      <dsp:txXfrm>
        <a:off x="6505723" y="3401061"/>
        <a:ext cx="1721465" cy="109313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0BE974B-766D-495E-BFF4-3AE9C845E839}">
      <dsp:nvSpPr>
        <dsp:cNvPr id="0" name=""/>
        <dsp:cNvSpPr/>
      </dsp:nvSpPr>
      <dsp:spPr>
        <a:xfrm>
          <a:off x="3651639" y="816300"/>
          <a:ext cx="2638199" cy="610065"/>
        </a:xfrm>
        <a:custGeom>
          <a:avLst/>
          <a:gdLst/>
          <a:ahLst/>
          <a:cxnLst/>
          <a:rect l="0" t="0" r="0" b="0"/>
          <a:pathLst>
            <a:path>
              <a:moveTo>
                <a:pt x="0" y="0"/>
              </a:moveTo>
              <a:lnTo>
                <a:pt x="0" y="467234"/>
              </a:lnTo>
              <a:lnTo>
                <a:pt x="2638199" y="467234"/>
              </a:lnTo>
              <a:lnTo>
                <a:pt x="2638199" y="6100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34BE13-17CB-4E2B-A942-91055516716B}">
      <dsp:nvSpPr>
        <dsp:cNvPr id="0" name=""/>
        <dsp:cNvSpPr/>
      </dsp:nvSpPr>
      <dsp:spPr>
        <a:xfrm>
          <a:off x="1827574" y="816300"/>
          <a:ext cx="1824065" cy="610065"/>
        </a:xfrm>
        <a:custGeom>
          <a:avLst/>
          <a:gdLst/>
          <a:ahLst/>
          <a:cxnLst/>
          <a:rect l="0" t="0" r="0" b="0"/>
          <a:pathLst>
            <a:path>
              <a:moveTo>
                <a:pt x="1824065" y="0"/>
              </a:moveTo>
              <a:lnTo>
                <a:pt x="1824065" y="467234"/>
              </a:lnTo>
              <a:lnTo>
                <a:pt x="0" y="467234"/>
              </a:lnTo>
              <a:lnTo>
                <a:pt x="0" y="6100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A4B094-B59E-4D97-9171-22F6D22A4C33}">
      <dsp:nvSpPr>
        <dsp:cNvPr id="0" name=""/>
        <dsp:cNvSpPr/>
      </dsp:nvSpPr>
      <dsp:spPr>
        <a:xfrm>
          <a:off x="1759552" y="-162746"/>
          <a:ext cx="3784175" cy="9790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233344-4202-4057-8F27-D1486BDA6EBB}">
      <dsp:nvSpPr>
        <dsp:cNvPr id="0" name=""/>
        <dsp:cNvSpPr/>
      </dsp:nvSpPr>
      <dsp:spPr>
        <a:xfrm>
          <a:off x="1930863" y="0"/>
          <a:ext cx="3784175" cy="9790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en-US" sz="3200" b="1" i="0" u="none" kern="1200" baseline="0" dirty="0" smtClean="0">
              <a:solidFill>
                <a:schemeClr val="tx1"/>
              </a:solidFill>
              <a:latin typeface="+mn-lt"/>
              <a:ea typeface="+mn-ea"/>
              <a:cs typeface="+mn-cs"/>
            </a:rPr>
            <a:t>sympathetic</a:t>
          </a:r>
          <a:r>
            <a:rPr lang="en-US" sz="3200" b="1" i="0" kern="1200" baseline="0" dirty="0" smtClean="0">
              <a:solidFill>
                <a:schemeClr val="tx1"/>
              </a:solidFill>
              <a:latin typeface="+mn-lt"/>
              <a:ea typeface="+mn-ea"/>
              <a:cs typeface="+mn-cs"/>
            </a:rPr>
            <a:t> </a:t>
          </a:r>
          <a:endParaRPr lang="ar-IQ" sz="3200" b="1" kern="1200" dirty="0"/>
        </a:p>
      </dsp:txBody>
      <dsp:txXfrm>
        <a:off x="1930863" y="0"/>
        <a:ext cx="3784175" cy="979046"/>
      </dsp:txXfrm>
    </dsp:sp>
    <dsp:sp modelId="{A0E08C95-9841-4E36-AE4C-77E51CA39984}">
      <dsp:nvSpPr>
        <dsp:cNvPr id="0" name=""/>
        <dsp:cNvSpPr/>
      </dsp:nvSpPr>
      <dsp:spPr>
        <a:xfrm>
          <a:off x="1056672" y="1426365"/>
          <a:ext cx="1541805" cy="9790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FD556A-73D2-4BE0-8422-1FEB8FA74894}">
      <dsp:nvSpPr>
        <dsp:cNvPr id="0" name=""/>
        <dsp:cNvSpPr/>
      </dsp:nvSpPr>
      <dsp:spPr>
        <a:xfrm>
          <a:off x="1227983" y="1589111"/>
          <a:ext cx="1541805" cy="9790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en-US" sz="2500" b="1" i="0" kern="1200" baseline="0" dirty="0" smtClean="0">
              <a:solidFill>
                <a:schemeClr val="tx1"/>
              </a:solidFill>
              <a:latin typeface="+mn-lt"/>
              <a:ea typeface="+mn-ea"/>
              <a:cs typeface="+mn-cs"/>
            </a:rPr>
            <a:t>direct effects</a:t>
          </a:r>
          <a:endParaRPr lang="ar-IQ" sz="2500" kern="1200" dirty="0"/>
        </a:p>
      </dsp:txBody>
      <dsp:txXfrm>
        <a:off x="1227983" y="1589111"/>
        <a:ext cx="1541805" cy="979046"/>
      </dsp:txXfrm>
    </dsp:sp>
    <dsp:sp modelId="{2191F3F0-8C7E-4177-BC4E-C0628142BB97}">
      <dsp:nvSpPr>
        <dsp:cNvPr id="0" name=""/>
        <dsp:cNvSpPr/>
      </dsp:nvSpPr>
      <dsp:spPr>
        <a:xfrm>
          <a:off x="5518937" y="1426365"/>
          <a:ext cx="1541805" cy="9790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AA2677-1A50-459B-B6E9-F90CBC3621F4}">
      <dsp:nvSpPr>
        <dsp:cNvPr id="0" name=""/>
        <dsp:cNvSpPr/>
      </dsp:nvSpPr>
      <dsp:spPr>
        <a:xfrm>
          <a:off x="5690248" y="1589111"/>
          <a:ext cx="1541805" cy="9790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en-US" sz="2500" b="1" i="0" kern="1200" baseline="0" dirty="0" smtClean="0">
              <a:solidFill>
                <a:schemeClr val="tx1"/>
              </a:solidFill>
              <a:latin typeface="+mn-lt"/>
              <a:ea typeface="+mn-ea"/>
              <a:cs typeface="+mn-cs"/>
            </a:rPr>
            <a:t>indirect effects</a:t>
          </a:r>
          <a:endParaRPr lang="ar-IQ" sz="2500" kern="1200" dirty="0"/>
        </a:p>
      </dsp:txBody>
      <dsp:txXfrm>
        <a:off x="5690248" y="1589111"/>
        <a:ext cx="1541805" cy="979046"/>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0BE974B-766D-495E-BFF4-3AE9C845E839}">
      <dsp:nvSpPr>
        <dsp:cNvPr id="0" name=""/>
        <dsp:cNvSpPr/>
      </dsp:nvSpPr>
      <dsp:spPr>
        <a:xfrm>
          <a:off x="3651639" y="816300"/>
          <a:ext cx="2638199" cy="610065"/>
        </a:xfrm>
        <a:custGeom>
          <a:avLst/>
          <a:gdLst/>
          <a:ahLst/>
          <a:cxnLst/>
          <a:rect l="0" t="0" r="0" b="0"/>
          <a:pathLst>
            <a:path>
              <a:moveTo>
                <a:pt x="0" y="0"/>
              </a:moveTo>
              <a:lnTo>
                <a:pt x="0" y="467234"/>
              </a:lnTo>
              <a:lnTo>
                <a:pt x="2638199" y="467234"/>
              </a:lnTo>
              <a:lnTo>
                <a:pt x="2638199" y="6100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34BE13-17CB-4E2B-A942-91055516716B}">
      <dsp:nvSpPr>
        <dsp:cNvPr id="0" name=""/>
        <dsp:cNvSpPr/>
      </dsp:nvSpPr>
      <dsp:spPr>
        <a:xfrm>
          <a:off x="1827574" y="816300"/>
          <a:ext cx="1824065" cy="610065"/>
        </a:xfrm>
        <a:custGeom>
          <a:avLst/>
          <a:gdLst/>
          <a:ahLst/>
          <a:cxnLst/>
          <a:rect l="0" t="0" r="0" b="0"/>
          <a:pathLst>
            <a:path>
              <a:moveTo>
                <a:pt x="1824065" y="0"/>
              </a:moveTo>
              <a:lnTo>
                <a:pt x="1824065" y="467234"/>
              </a:lnTo>
              <a:lnTo>
                <a:pt x="0" y="467234"/>
              </a:lnTo>
              <a:lnTo>
                <a:pt x="0" y="61006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6A4B094-B59E-4D97-9171-22F6D22A4C33}">
      <dsp:nvSpPr>
        <dsp:cNvPr id="0" name=""/>
        <dsp:cNvSpPr/>
      </dsp:nvSpPr>
      <dsp:spPr>
        <a:xfrm>
          <a:off x="1759552" y="-162746"/>
          <a:ext cx="3784175" cy="9790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233344-4202-4057-8F27-D1486BDA6EBB}">
      <dsp:nvSpPr>
        <dsp:cNvPr id="0" name=""/>
        <dsp:cNvSpPr/>
      </dsp:nvSpPr>
      <dsp:spPr>
        <a:xfrm>
          <a:off x="1930863" y="0"/>
          <a:ext cx="3784175" cy="9790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en-US" sz="3200" b="1" i="0" u="none" kern="1200" baseline="0" dirty="0" smtClean="0">
              <a:solidFill>
                <a:schemeClr val="tx1"/>
              </a:solidFill>
              <a:latin typeface="+mn-lt"/>
              <a:ea typeface="+mn-ea"/>
              <a:cs typeface="+mn-cs"/>
            </a:rPr>
            <a:t>Parasympathetic</a:t>
          </a:r>
          <a:r>
            <a:rPr lang="en-US" sz="3200" b="1" i="0" kern="1200" baseline="0" dirty="0" smtClean="0">
              <a:solidFill>
                <a:schemeClr val="tx1"/>
              </a:solidFill>
              <a:latin typeface="+mn-lt"/>
              <a:ea typeface="+mn-ea"/>
              <a:cs typeface="+mn-cs"/>
            </a:rPr>
            <a:t> </a:t>
          </a:r>
          <a:endParaRPr lang="ar-IQ" sz="3200" b="1" kern="1200" dirty="0"/>
        </a:p>
      </dsp:txBody>
      <dsp:txXfrm>
        <a:off x="1930863" y="0"/>
        <a:ext cx="3784175" cy="979046"/>
      </dsp:txXfrm>
    </dsp:sp>
    <dsp:sp modelId="{A0E08C95-9841-4E36-AE4C-77E51CA39984}">
      <dsp:nvSpPr>
        <dsp:cNvPr id="0" name=""/>
        <dsp:cNvSpPr/>
      </dsp:nvSpPr>
      <dsp:spPr>
        <a:xfrm>
          <a:off x="1056672" y="1426365"/>
          <a:ext cx="1541805" cy="9790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FD556A-73D2-4BE0-8422-1FEB8FA74894}">
      <dsp:nvSpPr>
        <dsp:cNvPr id="0" name=""/>
        <dsp:cNvSpPr/>
      </dsp:nvSpPr>
      <dsp:spPr>
        <a:xfrm>
          <a:off x="1227983" y="1589111"/>
          <a:ext cx="1541805" cy="9790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en-US" sz="2500" b="1" i="0" kern="1200" baseline="0" dirty="0" smtClean="0">
              <a:solidFill>
                <a:schemeClr val="tx1"/>
              </a:solidFill>
              <a:latin typeface="+mn-lt"/>
              <a:ea typeface="+mn-ea"/>
              <a:cs typeface="+mn-cs"/>
            </a:rPr>
            <a:t>direct effects</a:t>
          </a:r>
          <a:endParaRPr lang="ar-IQ" sz="2500" kern="1200" dirty="0"/>
        </a:p>
      </dsp:txBody>
      <dsp:txXfrm>
        <a:off x="1227983" y="1589111"/>
        <a:ext cx="1541805" cy="979046"/>
      </dsp:txXfrm>
    </dsp:sp>
    <dsp:sp modelId="{2191F3F0-8C7E-4177-BC4E-C0628142BB97}">
      <dsp:nvSpPr>
        <dsp:cNvPr id="0" name=""/>
        <dsp:cNvSpPr/>
      </dsp:nvSpPr>
      <dsp:spPr>
        <a:xfrm>
          <a:off x="5518937" y="1426365"/>
          <a:ext cx="1541805" cy="97904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AA2677-1A50-459B-B6E9-F90CBC3621F4}">
      <dsp:nvSpPr>
        <dsp:cNvPr id="0" name=""/>
        <dsp:cNvSpPr/>
      </dsp:nvSpPr>
      <dsp:spPr>
        <a:xfrm>
          <a:off x="5690248" y="1589111"/>
          <a:ext cx="1541805" cy="97904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lvl="0" algn="ctr" defTabSz="1111250" rtl="1">
            <a:lnSpc>
              <a:spcPct val="90000"/>
            </a:lnSpc>
            <a:spcBef>
              <a:spcPct val="0"/>
            </a:spcBef>
            <a:spcAft>
              <a:spcPct val="35000"/>
            </a:spcAft>
          </a:pPr>
          <a:r>
            <a:rPr lang="en-US" sz="2500" b="1" i="0" kern="1200" baseline="0" dirty="0" smtClean="0">
              <a:solidFill>
                <a:schemeClr val="tx1"/>
              </a:solidFill>
              <a:latin typeface="+mn-lt"/>
              <a:ea typeface="+mn-ea"/>
              <a:cs typeface="+mn-cs"/>
            </a:rPr>
            <a:t>indirect effects</a:t>
          </a:r>
          <a:endParaRPr lang="ar-IQ" sz="2500" kern="1200" dirty="0"/>
        </a:p>
      </dsp:txBody>
      <dsp:txXfrm>
        <a:off x="5690248" y="1589111"/>
        <a:ext cx="1541805" cy="979046"/>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16EE0A5-DD7A-4126-9020-26F4577F42D3}">
      <dsp:nvSpPr>
        <dsp:cNvPr id="0" name=""/>
        <dsp:cNvSpPr/>
      </dsp:nvSpPr>
      <dsp:spPr>
        <a:xfrm>
          <a:off x="4175740" y="856234"/>
          <a:ext cx="3183458" cy="392720"/>
        </a:xfrm>
        <a:custGeom>
          <a:avLst/>
          <a:gdLst/>
          <a:ahLst/>
          <a:cxnLst/>
          <a:rect l="0" t="0" r="0" b="0"/>
          <a:pathLst>
            <a:path>
              <a:moveTo>
                <a:pt x="0" y="0"/>
              </a:moveTo>
              <a:lnTo>
                <a:pt x="0" y="267956"/>
              </a:lnTo>
              <a:lnTo>
                <a:pt x="3183458" y="267956"/>
              </a:lnTo>
              <a:lnTo>
                <a:pt x="3183458" y="3927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137FB9-C625-4A76-8003-7C78901D7E02}">
      <dsp:nvSpPr>
        <dsp:cNvPr id="0" name=""/>
        <dsp:cNvSpPr/>
      </dsp:nvSpPr>
      <dsp:spPr>
        <a:xfrm>
          <a:off x="4175740" y="856234"/>
          <a:ext cx="1003090" cy="391686"/>
        </a:xfrm>
        <a:custGeom>
          <a:avLst/>
          <a:gdLst/>
          <a:ahLst/>
          <a:cxnLst/>
          <a:rect l="0" t="0" r="0" b="0"/>
          <a:pathLst>
            <a:path>
              <a:moveTo>
                <a:pt x="0" y="0"/>
              </a:moveTo>
              <a:lnTo>
                <a:pt x="0" y="266922"/>
              </a:lnTo>
              <a:lnTo>
                <a:pt x="1003090" y="266922"/>
              </a:lnTo>
              <a:lnTo>
                <a:pt x="1003090" y="3916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D5D6D2-948A-40A3-BEC4-674BB8422A02}">
      <dsp:nvSpPr>
        <dsp:cNvPr id="0" name=""/>
        <dsp:cNvSpPr/>
      </dsp:nvSpPr>
      <dsp:spPr>
        <a:xfrm>
          <a:off x="3107681" y="856234"/>
          <a:ext cx="1068059" cy="391686"/>
        </a:xfrm>
        <a:custGeom>
          <a:avLst/>
          <a:gdLst/>
          <a:ahLst/>
          <a:cxnLst/>
          <a:rect l="0" t="0" r="0" b="0"/>
          <a:pathLst>
            <a:path>
              <a:moveTo>
                <a:pt x="1068059" y="0"/>
              </a:moveTo>
              <a:lnTo>
                <a:pt x="1068059" y="266922"/>
              </a:lnTo>
              <a:lnTo>
                <a:pt x="0" y="266922"/>
              </a:lnTo>
              <a:lnTo>
                <a:pt x="0" y="3916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175586-A0AF-49D6-9154-EB33D4E64557}">
      <dsp:nvSpPr>
        <dsp:cNvPr id="0" name=""/>
        <dsp:cNvSpPr/>
      </dsp:nvSpPr>
      <dsp:spPr>
        <a:xfrm>
          <a:off x="962667" y="856234"/>
          <a:ext cx="3213072" cy="391686"/>
        </a:xfrm>
        <a:custGeom>
          <a:avLst/>
          <a:gdLst/>
          <a:ahLst/>
          <a:cxnLst/>
          <a:rect l="0" t="0" r="0" b="0"/>
          <a:pathLst>
            <a:path>
              <a:moveTo>
                <a:pt x="3213072" y="0"/>
              </a:moveTo>
              <a:lnTo>
                <a:pt x="3213072" y="266922"/>
              </a:lnTo>
              <a:lnTo>
                <a:pt x="0" y="266922"/>
              </a:lnTo>
              <a:lnTo>
                <a:pt x="0" y="39168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854D5BA-C57B-41B5-A8B1-186CE9B377BC}">
      <dsp:nvSpPr>
        <dsp:cNvPr id="0" name=""/>
        <dsp:cNvSpPr/>
      </dsp:nvSpPr>
      <dsp:spPr>
        <a:xfrm>
          <a:off x="3502354" y="1034"/>
          <a:ext cx="1346771" cy="855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8CC47C-FD9D-407F-915D-0E4C173B6E27}">
      <dsp:nvSpPr>
        <dsp:cNvPr id="0" name=""/>
        <dsp:cNvSpPr/>
      </dsp:nvSpPr>
      <dsp:spPr>
        <a:xfrm>
          <a:off x="3651995" y="143193"/>
          <a:ext cx="1346771" cy="8552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lvl="0" algn="ctr" defTabSz="1511300" rtl="1">
            <a:lnSpc>
              <a:spcPct val="90000"/>
            </a:lnSpc>
            <a:spcBef>
              <a:spcPct val="0"/>
            </a:spcBef>
            <a:spcAft>
              <a:spcPct val="35000"/>
            </a:spcAft>
          </a:pPr>
          <a:r>
            <a:rPr lang="en-US" sz="3400" b="1" kern="1200" baseline="0" dirty="0" smtClean="0">
              <a:solidFill>
                <a:schemeClr val="tx1"/>
              </a:solidFill>
              <a:latin typeface="+mn-lt"/>
              <a:ea typeface="+mn-ea"/>
              <a:cs typeface="+mn-cs"/>
            </a:rPr>
            <a:t>shock </a:t>
          </a:r>
          <a:endParaRPr lang="ar-IQ" sz="3400" kern="1200" dirty="0"/>
        </a:p>
      </dsp:txBody>
      <dsp:txXfrm>
        <a:off x="3651995" y="143193"/>
        <a:ext cx="1346771" cy="855200"/>
      </dsp:txXfrm>
    </dsp:sp>
    <dsp:sp modelId="{A0D9FD5D-215C-43B1-BA4A-346F6C9F1424}">
      <dsp:nvSpPr>
        <dsp:cNvPr id="0" name=""/>
        <dsp:cNvSpPr/>
      </dsp:nvSpPr>
      <dsp:spPr>
        <a:xfrm>
          <a:off x="3274" y="1247920"/>
          <a:ext cx="1918786" cy="855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9DE12F9-A675-48BA-ACC3-9FAC27EBDAE2}">
      <dsp:nvSpPr>
        <dsp:cNvPr id="0" name=""/>
        <dsp:cNvSpPr/>
      </dsp:nvSpPr>
      <dsp:spPr>
        <a:xfrm>
          <a:off x="152915" y="1390079"/>
          <a:ext cx="1918786" cy="8552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en-US" sz="2400" b="1" kern="1200" baseline="0" dirty="0" err="1" smtClean="0">
              <a:solidFill>
                <a:schemeClr val="tx1"/>
              </a:solidFill>
              <a:latin typeface="+mn-lt"/>
              <a:ea typeface="+mn-ea"/>
              <a:cs typeface="+mn-cs"/>
            </a:rPr>
            <a:t>Hypovolumic</a:t>
          </a:r>
          <a:endParaRPr lang="ar-IQ" sz="2400" kern="1200" dirty="0"/>
        </a:p>
      </dsp:txBody>
      <dsp:txXfrm>
        <a:off x="152915" y="1390079"/>
        <a:ext cx="1918786" cy="855200"/>
      </dsp:txXfrm>
    </dsp:sp>
    <dsp:sp modelId="{5BBB67B1-18E5-4559-8EEC-8BD0BF2895B5}">
      <dsp:nvSpPr>
        <dsp:cNvPr id="0" name=""/>
        <dsp:cNvSpPr/>
      </dsp:nvSpPr>
      <dsp:spPr>
        <a:xfrm>
          <a:off x="2221343" y="1247920"/>
          <a:ext cx="1772675" cy="855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1F7283-BDF9-4645-B80C-3C077E32C60F}">
      <dsp:nvSpPr>
        <dsp:cNvPr id="0" name=""/>
        <dsp:cNvSpPr/>
      </dsp:nvSpPr>
      <dsp:spPr>
        <a:xfrm>
          <a:off x="2370985" y="1390079"/>
          <a:ext cx="1772675" cy="8552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en-US" sz="2400" b="1" kern="1200" dirty="0" smtClean="0"/>
            <a:t>Distributive</a:t>
          </a:r>
          <a:endParaRPr lang="ar-IQ" sz="2400" b="1" kern="1200" dirty="0"/>
        </a:p>
      </dsp:txBody>
      <dsp:txXfrm>
        <a:off x="2370985" y="1390079"/>
        <a:ext cx="1772675" cy="855200"/>
      </dsp:txXfrm>
    </dsp:sp>
    <dsp:sp modelId="{04761E6B-4D50-410F-B56C-A2429FAE5E16}">
      <dsp:nvSpPr>
        <dsp:cNvPr id="0" name=""/>
        <dsp:cNvSpPr/>
      </dsp:nvSpPr>
      <dsp:spPr>
        <a:xfrm>
          <a:off x="4293301" y="1247920"/>
          <a:ext cx="1771059" cy="855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BE6AC79-0DC2-436F-8D33-058CEB2E5DCB}">
      <dsp:nvSpPr>
        <dsp:cNvPr id="0" name=""/>
        <dsp:cNvSpPr/>
      </dsp:nvSpPr>
      <dsp:spPr>
        <a:xfrm>
          <a:off x="4442942" y="1390079"/>
          <a:ext cx="1771059" cy="8552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en-US" sz="2400" b="1" kern="1200" dirty="0" err="1" smtClean="0"/>
            <a:t>Cardiogenic</a:t>
          </a:r>
          <a:endParaRPr lang="ar-IQ" sz="2400" b="1" kern="1200" dirty="0"/>
        </a:p>
      </dsp:txBody>
      <dsp:txXfrm>
        <a:off x="4442942" y="1390079"/>
        <a:ext cx="1771059" cy="855200"/>
      </dsp:txXfrm>
    </dsp:sp>
    <dsp:sp modelId="{929E9B6D-E7F7-49A0-9EED-40396A0D2791}">
      <dsp:nvSpPr>
        <dsp:cNvPr id="0" name=""/>
        <dsp:cNvSpPr/>
      </dsp:nvSpPr>
      <dsp:spPr>
        <a:xfrm>
          <a:off x="6366917" y="1248954"/>
          <a:ext cx="1984562" cy="8552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D2821DB-2A4C-4685-BF2C-40E6646A6AAD}">
      <dsp:nvSpPr>
        <dsp:cNvPr id="0" name=""/>
        <dsp:cNvSpPr/>
      </dsp:nvSpPr>
      <dsp:spPr>
        <a:xfrm>
          <a:off x="6516559" y="1391113"/>
          <a:ext cx="1984562" cy="85520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en-US" sz="2400" b="1" kern="1200" dirty="0" smtClean="0"/>
            <a:t>obstructive</a:t>
          </a:r>
          <a:endParaRPr lang="ar-IQ" sz="2400" b="1" kern="1200" dirty="0"/>
        </a:p>
      </dsp:txBody>
      <dsp:txXfrm>
        <a:off x="6516559" y="1391113"/>
        <a:ext cx="1984562" cy="8552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903A0A4-C672-4699-98E8-592AB09B60F3}" type="datetimeFigureOut">
              <a:rPr lang="ar-IQ" smtClean="0"/>
              <a:pPr/>
              <a:t>05/06/1439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2550814-9111-4D46-9F75-3A0D65D83801}"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129027" name="Notes Placeholder 2"/>
          <p:cNvSpPr>
            <a:spLocks noGrp="1"/>
          </p:cNvSpPr>
          <p:nvPr>
            <p:ph type="body" idx="1"/>
          </p:nvPr>
        </p:nvSpPr>
        <p:spPr>
          <a:ln/>
        </p:spPr>
        <p:txBody>
          <a:bodyPr/>
          <a:lstStyle/>
          <a:p>
            <a:pPr algn="l" rtl="0"/>
            <a:r>
              <a:rPr lang="en-US" sz="1200" b="1" kern="1200" baseline="0" dirty="0" err="1" smtClean="0">
                <a:solidFill>
                  <a:schemeClr val="tx1"/>
                </a:solidFill>
                <a:latin typeface="+mn-lt"/>
                <a:ea typeface="+mn-ea"/>
                <a:cs typeface="+mn-cs"/>
              </a:rPr>
              <a:t>Autoregulation</a:t>
            </a:r>
            <a:r>
              <a:rPr lang="en-US" sz="1200" b="1" kern="1200" baseline="0" dirty="0" smtClean="0">
                <a:solidFill>
                  <a:schemeClr val="tx1"/>
                </a:solidFill>
                <a:latin typeface="+mn-lt"/>
                <a:ea typeface="+mn-ea"/>
                <a:cs typeface="+mn-cs"/>
              </a:rPr>
              <a:t> of local tissue blood flow</a:t>
            </a:r>
          </a:p>
          <a:p>
            <a:pPr algn="l" rtl="0"/>
            <a:r>
              <a:rPr lang="en-US" sz="1200" b="1" i="0" kern="1200" baseline="0" dirty="0" smtClean="0">
                <a:solidFill>
                  <a:schemeClr val="tx1"/>
                </a:solidFill>
                <a:latin typeface="+mn-lt"/>
                <a:ea typeface="+mn-ea"/>
                <a:cs typeface="+mn-cs"/>
              </a:rPr>
              <a:t>In any tissue of the body, an acute increase in arterial pressure causes immediate rise in blood flow. But, within less than a minute, the blood flow in most tissues returns almost to the normal level, even though the arterial pressure is kept elevated. This return of flow toward normal is called </a:t>
            </a:r>
            <a:r>
              <a:rPr lang="en-US" sz="1200" b="1" i="0" kern="1200" baseline="0" dirty="0" err="1" smtClean="0">
                <a:solidFill>
                  <a:schemeClr val="tx1"/>
                </a:solidFill>
                <a:latin typeface="+mn-lt"/>
                <a:ea typeface="+mn-ea"/>
                <a:cs typeface="+mn-cs"/>
              </a:rPr>
              <a:t>autoregulation</a:t>
            </a:r>
            <a:r>
              <a:rPr lang="en-US" sz="1200" b="1" i="0" kern="1200" baseline="0" dirty="0" smtClean="0">
                <a:solidFill>
                  <a:schemeClr val="tx1"/>
                </a:solidFill>
                <a:latin typeface="+mn-lt"/>
                <a:ea typeface="+mn-ea"/>
                <a:cs typeface="+mn-cs"/>
              </a:rPr>
              <a:t> of blood flow.</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smtClean="0">
                <a:solidFill>
                  <a:schemeClr val="tx1"/>
                </a:solidFill>
                <a:latin typeface="+mn-lt"/>
                <a:ea typeface="+mn-ea"/>
                <a:cs typeface="+mn-cs"/>
              </a:rPr>
              <a:t> Note in the figure that between an pressure of about 70 mm Hg and 175 mm Hg, the blood flow increases only 30 per cent even though the arterial pressure increases more than 150 per cent.</a:t>
            </a:r>
          </a:p>
          <a:p>
            <a:pPr>
              <a:defRPr/>
            </a:pPr>
            <a:endParaRPr lang="en-GB" dirty="0" smtClean="0"/>
          </a:p>
        </p:txBody>
      </p:sp>
      <p:sp>
        <p:nvSpPr>
          <p:cNvPr id="39940" name="Slide Number Placeholder 3"/>
          <p:cNvSpPr>
            <a:spLocks noGrp="1"/>
          </p:cNvSpPr>
          <p:nvPr>
            <p:ph type="sldNum" sz="quarter" idx="4294967295"/>
          </p:nvPr>
        </p:nvSpPr>
        <p:spPr bwMode="auto">
          <a:xfrm>
            <a:off x="3885010" y="8684684"/>
            <a:ext cx="2971800" cy="457200"/>
          </a:xfrm>
          <a:prstGeom prst="rect">
            <a:avLst/>
          </a:prstGeom>
          <a:noFill/>
          <a:ln>
            <a:miter lim="800000"/>
            <a:headEnd/>
            <a:tailEnd/>
          </a:ln>
        </p:spPr>
        <p:txBody>
          <a:bodyPr/>
          <a:lstStyle/>
          <a:p>
            <a:fld id="{77D03E2B-11F0-428D-A081-16DA1E2F106A}"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lnSpcReduction="10000"/>
          </a:bodyPr>
          <a:lstStyle/>
          <a:p>
            <a:pPr algn="l" rtl="0"/>
            <a:endParaRPr lang="ar-IQ" sz="1200" b="1" kern="1200" baseline="0" dirty="0" smtClean="0">
              <a:solidFill>
                <a:schemeClr val="tx1"/>
              </a:solidFill>
              <a:latin typeface="+mn-lt"/>
              <a:ea typeface="+mn-ea"/>
              <a:cs typeface="+mn-cs"/>
            </a:endParaRPr>
          </a:p>
          <a:p>
            <a:pPr algn="l" rtl="0"/>
            <a:r>
              <a:rPr lang="en-US" sz="1200" b="1" kern="1200" baseline="0" dirty="0" smtClean="0">
                <a:solidFill>
                  <a:schemeClr val="tx1"/>
                </a:solidFill>
                <a:latin typeface="+mn-lt"/>
                <a:ea typeface="+mn-ea"/>
                <a:cs typeface="+mn-cs"/>
              </a:rPr>
              <a:t>Circulatory shock : It is inadequate tissue perfusion with a relatively or absolutely inadequate C.O. </a:t>
            </a:r>
          </a:p>
          <a:p>
            <a:pPr algn="l" rtl="0"/>
            <a:r>
              <a:rPr lang="en-US" sz="1200" b="1" kern="1200" baseline="0" dirty="0" smtClean="0">
                <a:solidFill>
                  <a:schemeClr val="tx1"/>
                </a:solidFill>
                <a:latin typeface="+mn-lt"/>
                <a:ea typeface="+mn-ea"/>
                <a:cs typeface="+mn-cs"/>
              </a:rPr>
              <a:t>Types of shock :. </a:t>
            </a:r>
          </a:p>
          <a:p>
            <a:pPr algn="l" rtl="0"/>
            <a:endParaRPr lang="en-US" sz="1200" b="1" kern="1200" baseline="0" dirty="0" smtClean="0">
              <a:solidFill>
                <a:schemeClr val="tx1"/>
              </a:solidFill>
              <a:latin typeface="+mn-lt"/>
              <a:ea typeface="+mn-ea"/>
              <a:cs typeface="+mn-cs"/>
            </a:endParaRPr>
          </a:p>
          <a:p>
            <a:pPr algn="l" rtl="0"/>
            <a:r>
              <a:rPr lang="en-US" sz="1200" b="1" kern="1200" baseline="0" dirty="0" smtClean="0">
                <a:solidFill>
                  <a:schemeClr val="tx1"/>
                </a:solidFill>
                <a:latin typeface="+mn-lt"/>
                <a:ea typeface="+mn-ea"/>
                <a:cs typeface="+mn-cs"/>
              </a:rPr>
              <a:t>1. </a:t>
            </a:r>
            <a:r>
              <a:rPr lang="en-US" sz="1200" b="1" u="sng" kern="1200" baseline="0" dirty="0" err="1" smtClean="0">
                <a:solidFill>
                  <a:schemeClr val="tx1"/>
                </a:solidFill>
                <a:latin typeface="+mn-lt"/>
                <a:ea typeface="+mn-ea"/>
                <a:cs typeface="+mn-cs"/>
              </a:rPr>
              <a:t>Hypovolumic</a:t>
            </a:r>
            <a:r>
              <a:rPr lang="en-US" sz="1200" b="1" u="sng" kern="1200" baseline="0" dirty="0" smtClean="0">
                <a:solidFill>
                  <a:schemeClr val="tx1"/>
                </a:solidFill>
                <a:latin typeface="+mn-lt"/>
                <a:ea typeface="+mn-ea"/>
                <a:cs typeface="+mn-cs"/>
              </a:rPr>
              <a:t> shock </a:t>
            </a:r>
            <a:r>
              <a:rPr lang="en-US" sz="1200" b="1" kern="1200" baseline="0" dirty="0" smtClean="0">
                <a:solidFill>
                  <a:schemeClr val="tx1"/>
                </a:solidFill>
                <a:latin typeface="+mn-lt"/>
                <a:ea typeface="+mn-ea"/>
                <a:cs typeface="+mn-cs"/>
              </a:rPr>
              <a:t>: (↓in blood volume) </a:t>
            </a:r>
          </a:p>
          <a:p>
            <a:pPr algn="l" rtl="0"/>
            <a:r>
              <a:rPr lang="en-US" sz="1200" b="1" kern="1200" baseline="0" dirty="0" smtClean="0">
                <a:solidFill>
                  <a:schemeClr val="tx1"/>
                </a:solidFill>
                <a:latin typeface="+mn-lt"/>
                <a:ea typeface="+mn-ea"/>
                <a:cs typeface="+mn-cs"/>
              </a:rPr>
              <a:t>a. Hemorrhage: bleeding may be due to. </a:t>
            </a:r>
          </a:p>
          <a:p>
            <a:pPr algn="l" rtl="0"/>
            <a:r>
              <a:rPr lang="en-US" sz="1200" b="1" kern="1200" baseline="0" dirty="0" smtClean="0">
                <a:solidFill>
                  <a:schemeClr val="tx1"/>
                </a:solidFill>
                <a:latin typeface="+mn-lt"/>
                <a:ea typeface="+mn-ea"/>
                <a:cs typeface="+mn-cs"/>
              </a:rPr>
              <a:t>		 Trauma: bleeding from the injured tissues or</a:t>
            </a:r>
          </a:p>
          <a:p>
            <a:pPr algn="l" rtl="0"/>
            <a:r>
              <a:rPr lang="en-US" sz="1200" b="1" kern="1200" baseline="0" dirty="0" smtClean="0">
                <a:solidFill>
                  <a:schemeClr val="tx1"/>
                </a:solidFill>
                <a:latin typeface="+mn-lt"/>
                <a:ea typeface="+mn-ea"/>
                <a:cs typeface="+mn-cs"/>
              </a:rPr>
              <a:t> 		Surgery: combination of </a:t>
            </a:r>
            <a:r>
              <a:rPr lang="en-US" sz="1200" b="1" kern="1200" baseline="0" dirty="0" err="1" smtClean="0">
                <a:solidFill>
                  <a:schemeClr val="tx1"/>
                </a:solidFill>
                <a:latin typeface="+mn-lt"/>
                <a:ea typeface="+mn-ea"/>
                <a:cs typeface="+mn-cs"/>
              </a:rPr>
              <a:t>exterernal</a:t>
            </a:r>
            <a:r>
              <a:rPr lang="en-US" sz="1200" b="1" kern="1200" baseline="0" dirty="0" smtClean="0">
                <a:solidFill>
                  <a:schemeClr val="tx1"/>
                </a:solidFill>
                <a:latin typeface="+mn-lt"/>
                <a:ea typeface="+mn-ea"/>
                <a:cs typeface="+mn-cs"/>
              </a:rPr>
              <a:t> &amp; internal bleeding. </a:t>
            </a:r>
          </a:p>
          <a:p>
            <a:pPr algn="l" rtl="0"/>
            <a:r>
              <a:rPr lang="en-US" sz="1200" b="1" kern="1200" baseline="0" dirty="0" smtClean="0">
                <a:solidFill>
                  <a:schemeClr val="tx1"/>
                </a:solidFill>
                <a:latin typeface="+mn-lt"/>
                <a:ea typeface="+mn-ea"/>
                <a:cs typeface="+mn-cs"/>
              </a:rPr>
              <a:t>b. Burns : loss of plasma. </a:t>
            </a:r>
          </a:p>
          <a:p>
            <a:pPr algn="l" rtl="0"/>
            <a:r>
              <a:rPr lang="en-US" sz="1200" b="1" kern="1200" baseline="0" dirty="0" smtClean="0">
                <a:solidFill>
                  <a:schemeClr val="tx1"/>
                </a:solidFill>
                <a:latin typeface="+mn-lt"/>
                <a:ea typeface="+mn-ea"/>
                <a:cs typeface="+mn-cs"/>
              </a:rPr>
              <a:t>c. Fluid loss due to vomiting &amp; or diarrhea.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2. </a:t>
            </a:r>
            <a:r>
              <a:rPr lang="en-US" b="1" u="sng" dirty="0" smtClean="0"/>
              <a:t>Distributive shock </a:t>
            </a:r>
            <a:r>
              <a:rPr lang="en-US" b="1" dirty="0" smtClean="0"/>
              <a:t>( low resistances shock) because of marked vasodilatation ( normal blood volume, but there is↑ in the</a:t>
            </a:r>
            <a:r>
              <a:rPr lang="en-US" b="1" baseline="0" dirty="0" smtClean="0"/>
              <a:t> </a:t>
            </a:r>
            <a:r>
              <a:rPr lang="en-US" b="1" dirty="0" smtClean="0"/>
              <a:t>capacity of circulation .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It is also called warm shock (because the skin is not cold):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 anaphylactic shock:</a:t>
            </a:r>
            <a:r>
              <a:rPr lang="en-US" b="1" baseline="0" dirty="0" smtClean="0"/>
              <a:t> </a:t>
            </a:r>
            <a:r>
              <a:rPr lang="en-US" b="1" dirty="0" smtClean="0"/>
              <a:t>Because of allergy (antigen- antibody reaction)→release large quantity of histamine→↑ capillary Permeability &amp; vasodilatation of the capillaries .&amp;arterioles .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b. Septic shock : bacterial toxins cause vasodilatation, ↑cap. Permeability→↓ </a:t>
            </a:r>
            <a:r>
              <a:rPr lang="en-US" b="1" dirty="0" err="1" smtClean="0"/>
              <a:t>Bood</a:t>
            </a:r>
            <a:r>
              <a:rPr lang="en-US" b="1" dirty="0" smtClean="0"/>
              <a:t> volume, also sepsis depresses myocardium.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 </a:t>
            </a:r>
            <a:r>
              <a:rPr lang="en-US" b="1" dirty="0" err="1" smtClean="0"/>
              <a:t>Neurogenic</a:t>
            </a:r>
            <a:r>
              <a:rPr lang="en-US" b="1" dirty="0" smtClean="0"/>
              <a:t> shock: Sudden autonomic activity → results in vasodilatation.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3. </a:t>
            </a:r>
            <a:r>
              <a:rPr lang="en-US" b="1" u="sng" dirty="0" err="1" smtClean="0"/>
              <a:t>cardiogenic</a:t>
            </a:r>
            <a:r>
              <a:rPr lang="en-US" b="1" u="sng" dirty="0" smtClean="0"/>
              <a:t> shock</a:t>
            </a:r>
            <a:r>
              <a:rPr lang="en-US" b="1"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Example  myocardial infarction , congestive heart failure &amp; arrhythmias.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u="none" dirty="0" smtClean="0"/>
              <a:t>4. </a:t>
            </a:r>
            <a:r>
              <a:rPr lang="en-US" b="1" u="sng" dirty="0" smtClean="0"/>
              <a:t>obstructive shock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Example pulmonary embolism</a:t>
            </a:r>
            <a:endParaRPr lang="ar-IQ" b="1"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12</a:t>
            </a:fld>
            <a:endParaRPr lang="ar-IQ"/>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rtl="0"/>
            <a:endParaRPr lang="ar-IQ" sz="1200" kern="1200" baseline="0" dirty="0" smtClean="0">
              <a:solidFill>
                <a:schemeClr val="tx1"/>
              </a:solidFill>
              <a:latin typeface="+mn-lt"/>
              <a:ea typeface="+mn-ea"/>
              <a:cs typeface="+mn-cs"/>
            </a:endParaRPr>
          </a:p>
          <a:p>
            <a:pPr algn="l" rtl="0"/>
            <a:r>
              <a:rPr lang="en-US" sz="1200" b="1" kern="1200" baseline="0" dirty="0" smtClean="0">
                <a:solidFill>
                  <a:schemeClr val="tx1"/>
                </a:solidFill>
                <a:latin typeface="+mn-lt"/>
                <a:ea typeface="+mn-ea"/>
                <a:cs typeface="+mn-cs"/>
              </a:rPr>
              <a:t>↓in blood →↓ venous return &amp;C.O.→↓ in BP &amp;↓ in pulse </a:t>
            </a:r>
            <a:r>
              <a:rPr lang="en-US" sz="1200" b="1" kern="1200" baseline="0" dirty="0" err="1" smtClean="0">
                <a:solidFill>
                  <a:schemeClr val="tx1"/>
                </a:solidFill>
                <a:latin typeface="+mn-lt"/>
                <a:ea typeface="+mn-ea"/>
                <a:cs typeface="+mn-cs"/>
              </a:rPr>
              <a:t>Pressure→less</a:t>
            </a:r>
            <a:r>
              <a:rPr lang="en-US" sz="1200" b="1" kern="1200" baseline="0" dirty="0" smtClean="0">
                <a:solidFill>
                  <a:schemeClr val="tx1"/>
                </a:solidFill>
                <a:latin typeface="+mn-lt"/>
                <a:ea typeface="+mn-ea"/>
                <a:cs typeface="+mn-cs"/>
              </a:rPr>
              <a:t> number of impulses discharged from the </a:t>
            </a:r>
            <a:r>
              <a:rPr lang="en-US" sz="1200" b="1" kern="1200" baseline="0" dirty="0" err="1" smtClean="0">
                <a:solidFill>
                  <a:schemeClr val="tx1"/>
                </a:solidFill>
                <a:latin typeface="+mn-lt"/>
                <a:ea typeface="+mn-ea"/>
                <a:cs typeface="+mn-cs"/>
              </a:rPr>
              <a:t>baroreceptors</a:t>
            </a:r>
            <a:r>
              <a:rPr lang="en-US" sz="1200" b="1" kern="1200" baseline="0" dirty="0" smtClean="0">
                <a:solidFill>
                  <a:schemeClr val="tx1"/>
                </a:solidFill>
                <a:latin typeface="+mn-lt"/>
                <a:ea typeface="+mn-ea"/>
                <a:cs typeface="+mn-cs"/>
              </a:rPr>
              <a:t> → tachycardia , </a:t>
            </a:r>
            <a:r>
              <a:rPr lang="en-US" sz="1200" b="1" kern="1200" baseline="0" dirty="0" err="1" smtClean="0">
                <a:solidFill>
                  <a:schemeClr val="tx1"/>
                </a:solidFill>
                <a:latin typeface="+mn-lt"/>
                <a:ea typeface="+mn-ea"/>
                <a:cs typeface="+mn-cs"/>
              </a:rPr>
              <a:t>venoconconstriction</a:t>
            </a:r>
            <a:r>
              <a:rPr lang="en-US" sz="1200" b="1" kern="1200" baseline="0" dirty="0" smtClean="0">
                <a:solidFill>
                  <a:schemeClr val="tx1"/>
                </a:solidFill>
                <a:latin typeface="+mn-lt"/>
                <a:ea typeface="+mn-ea"/>
                <a:cs typeface="+mn-cs"/>
              </a:rPr>
              <a:t> &amp;vasoconstriction. </a:t>
            </a:r>
          </a:p>
          <a:p>
            <a:pPr algn="l" rtl="0"/>
            <a:r>
              <a:rPr lang="en-US" sz="1200" b="1" kern="1200" baseline="0" dirty="0" smtClean="0">
                <a:solidFill>
                  <a:schemeClr val="tx1"/>
                </a:solidFill>
                <a:latin typeface="+mn-lt"/>
                <a:ea typeface="+mn-ea"/>
                <a:cs typeface="+mn-cs"/>
              </a:rPr>
              <a:t>-Rapid pulse. </a:t>
            </a:r>
          </a:p>
          <a:p>
            <a:pPr algn="l" rtl="0"/>
            <a:r>
              <a:rPr lang="en-US" sz="1200" b="1" kern="1200" baseline="0" dirty="0" smtClean="0">
                <a:solidFill>
                  <a:schemeClr val="tx1"/>
                </a:solidFill>
                <a:latin typeface="+mn-lt"/>
                <a:ea typeface="+mn-ea"/>
                <a:cs typeface="+mn-cs"/>
              </a:rPr>
              <a:t>- </a:t>
            </a:r>
            <a:r>
              <a:rPr lang="en-US" sz="1200" b="1" kern="1200" baseline="0" dirty="0" err="1" smtClean="0">
                <a:solidFill>
                  <a:schemeClr val="tx1"/>
                </a:solidFill>
                <a:latin typeface="+mn-lt"/>
                <a:ea typeface="+mn-ea"/>
                <a:cs typeface="+mn-cs"/>
              </a:rPr>
              <a:t>thready</a:t>
            </a:r>
            <a:r>
              <a:rPr lang="en-US" sz="1200" b="1" kern="1200" baseline="0" dirty="0" smtClean="0">
                <a:solidFill>
                  <a:schemeClr val="tx1"/>
                </a:solidFill>
                <a:latin typeface="+mn-lt"/>
                <a:ea typeface="+mn-ea"/>
                <a:cs typeface="+mn-cs"/>
              </a:rPr>
              <a:t> pulse. </a:t>
            </a:r>
          </a:p>
          <a:p>
            <a:pPr algn="l" rtl="0"/>
            <a:r>
              <a:rPr lang="en-US" sz="1200" b="1" kern="1200" baseline="0" dirty="0" smtClean="0">
                <a:solidFill>
                  <a:schemeClr val="tx1"/>
                </a:solidFill>
                <a:latin typeface="+mn-lt"/>
                <a:ea typeface="+mn-ea"/>
                <a:cs typeface="+mn-cs"/>
              </a:rPr>
              <a:t>-</a:t>
            </a:r>
            <a:r>
              <a:rPr lang="en-US" sz="1200" b="1" kern="1200" baseline="0" dirty="0" err="1" smtClean="0">
                <a:solidFill>
                  <a:schemeClr val="tx1"/>
                </a:solidFill>
                <a:latin typeface="+mn-lt"/>
                <a:ea typeface="+mn-ea"/>
                <a:cs typeface="+mn-cs"/>
              </a:rPr>
              <a:t>venoconstriction</a:t>
            </a:r>
            <a:r>
              <a:rPr lang="en-US" sz="1200" b="1" kern="1200" baseline="0" dirty="0" smtClean="0">
                <a:solidFill>
                  <a:schemeClr val="tx1"/>
                </a:solidFill>
                <a:latin typeface="+mn-lt"/>
                <a:ea typeface="+mn-ea"/>
                <a:cs typeface="+mn-cs"/>
              </a:rPr>
              <a:t> → ↑venous return. </a:t>
            </a:r>
          </a:p>
          <a:p>
            <a:pPr algn="l" rtl="0"/>
            <a:r>
              <a:rPr lang="en-US" sz="1200" b="1" kern="1200" baseline="0" dirty="0" smtClean="0">
                <a:solidFill>
                  <a:schemeClr val="tx1"/>
                </a:solidFill>
                <a:latin typeface="+mn-lt"/>
                <a:ea typeface="+mn-ea"/>
                <a:cs typeface="+mn-cs"/>
              </a:rPr>
              <a:t>-vasoconstriction in all viscera except (heart &amp; brain) </a:t>
            </a:r>
          </a:p>
          <a:p>
            <a:pPr algn="l" rtl="0"/>
            <a:r>
              <a:rPr lang="en-US" sz="1200" b="1" kern="1200" baseline="0" dirty="0" smtClean="0">
                <a:solidFill>
                  <a:schemeClr val="tx1"/>
                </a:solidFill>
                <a:latin typeface="+mn-lt"/>
                <a:ea typeface="+mn-ea"/>
                <a:cs typeface="+mn-cs"/>
              </a:rPr>
              <a:t>* vasoconstriction in the viscera is important to shift the blood to the circulation. </a:t>
            </a:r>
          </a:p>
          <a:p>
            <a:pPr algn="l" rtl="0"/>
            <a:r>
              <a:rPr lang="en-US" sz="1200" b="1" kern="1200" baseline="0" dirty="0" smtClean="0">
                <a:solidFill>
                  <a:schemeClr val="tx1"/>
                </a:solidFill>
                <a:latin typeface="+mn-lt"/>
                <a:ea typeface="+mn-ea"/>
                <a:cs typeface="+mn-cs"/>
              </a:rPr>
              <a:t>vasoconstriction is marked in the skin→ pale, cold skin. </a:t>
            </a:r>
          </a:p>
          <a:p>
            <a:pPr algn="l" rtl="0"/>
            <a:r>
              <a:rPr lang="en-US" sz="1200" b="1" kern="1200" baseline="0" dirty="0" smtClean="0">
                <a:solidFill>
                  <a:schemeClr val="tx1"/>
                </a:solidFill>
                <a:latin typeface="+mn-lt"/>
                <a:ea typeface="+mn-ea"/>
                <a:cs typeface="+mn-cs"/>
              </a:rPr>
              <a:t>* in the kidneys→ afferent &amp;efferent arterioles are constricted →↓</a:t>
            </a:r>
            <a:r>
              <a:rPr lang="en-US" sz="1200" b="1" kern="1200" baseline="0" dirty="0" err="1" smtClean="0">
                <a:solidFill>
                  <a:schemeClr val="tx1"/>
                </a:solidFill>
                <a:latin typeface="+mn-lt"/>
                <a:ea typeface="+mn-ea"/>
                <a:cs typeface="+mn-cs"/>
              </a:rPr>
              <a:t>glomerular</a:t>
            </a:r>
            <a:r>
              <a:rPr lang="en-US" sz="1200" b="1" kern="1200" baseline="0" dirty="0" smtClean="0">
                <a:solidFill>
                  <a:schemeClr val="tx1"/>
                </a:solidFill>
                <a:latin typeface="+mn-lt"/>
                <a:ea typeface="+mn-ea"/>
                <a:cs typeface="+mn-cs"/>
              </a:rPr>
              <a:t> filtration rate (GFR)&amp; in renal blood flow.→↓ Urine </a:t>
            </a:r>
            <a:r>
              <a:rPr lang="en-US" sz="1200" b="1" kern="1200" baseline="0" dirty="0" err="1" smtClean="0">
                <a:solidFill>
                  <a:schemeClr val="tx1"/>
                </a:solidFill>
                <a:latin typeface="+mn-lt"/>
                <a:ea typeface="+mn-ea"/>
                <a:cs typeface="+mn-cs"/>
              </a:rPr>
              <a:t>output→uremia</a:t>
            </a:r>
            <a:r>
              <a:rPr lang="en-US" sz="1200" b="1" kern="1200" baseline="0" dirty="0" smtClean="0">
                <a:solidFill>
                  <a:schemeClr val="tx1"/>
                </a:solidFill>
                <a:latin typeface="+mn-lt"/>
                <a:ea typeface="+mn-ea"/>
                <a:cs typeface="+mn-cs"/>
              </a:rPr>
              <a:t> (↑blood urea). </a:t>
            </a:r>
          </a:p>
          <a:p>
            <a:pPr algn="l" rtl="0"/>
            <a:r>
              <a:rPr lang="en-US" sz="1200" b="1" kern="1200" baseline="0" dirty="0" smtClean="0">
                <a:solidFill>
                  <a:schemeClr val="tx1"/>
                </a:solidFill>
                <a:latin typeface="+mn-lt"/>
                <a:ea typeface="+mn-ea"/>
                <a:cs typeface="+mn-cs"/>
              </a:rPr>
              <a:t>*↓ in GFR &amp; hemorrhage → stimulate </a:t>
            </a:r>
            <a:r>
              <a:rPr lang="en-US" sz="1200" b="1" kern="1200" baseline="0" dirty="0" err="1" smtClean="0">
                <a:solidFill>
                  <a:schemeClr val="tx1"/>
                </a:solidFill>
                <a:latin typeface="+mn-lt"/>
                <a:ea typeface="+mn-ea"/>
                <a:cs typeface="+mn-cs"/>
              </a:rPr>
              <a:t>renin</a:t>
            </a:r>
            <a:r>
              <a:rPr lang="en-US" sz="1200" b="1" kern="1200" baseline="0" dirty="0" smtClean="0">
                <a:solidFill>
                  <a:schemeClr val="tx1"/>
                </a:solidFill>
                <a:latin typeface="+mn-lt"/>
                <a:ea typeface="+mn-ea"/>
                <a:cs typeface="+mn-cs"/>
              </a:rPr>
              <a:t> secretion (kidneys)→↑ </a:t>
            </a:r>
            <a:r>
              <a:rPr lang="en-US" sz="1200" b="1" kern="1200" baseline="0" dirty="0" err="1" smtClean="0">
                <a:solidFill>
                  <a:schemeClr val="tx1"/>
                </a:solidFill>
                <a:latin typeface="+mn-lt"/>
                <a:ea typeface="+mn-ea"/>
                <a:cs typeface="+mn-cs"/>
              </a:rPr>
              <a:t>angiotensinII</a:t>
            </a:r>
            <a:r>
              <a:rPr lang="en-US" sz="1200" b="1" kern="1200" baseline="0" dirty="0" smtClean="0">
                <a:solidFill>
                  <a:schemeClr val="tx1"/>
                </a:solidFill>
                <a:latin typeface="+mn-lt"/>
                <a:ea typeface="+mn-ea"/>
                <a:cs typeface="+mn-cs"/>
              </a:rPr>
              <a:t> (vasoconstrictor hormone). to maintain normal BP </a:t>
            </a:r>
          </a:p>
          <a:p>
            <a:pPr algn="l" rtl="0"/>
            <a:r>
              <a:rPr lang="en-US" sz="1200" b="1" kern="1200" baseline="0" dirty="0" smtClean="0">
                <a:solidFill>
                  <a:schemeClr val="tx1"/>
                </a:solidFill>
                <a:latin typeface="+mn-lt"/>
                <a:ea typeface="+mn-ea"/>
                <a:cs typeface="+mn-cs"/>
              </a:rPr>
              <a:t>-↑ vasopressin → vasoconstriction.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a:t>
            </a:r>
            <a:r>
              <a:rPr lang="en-US" sz="1200" b="1" kern="1200" baseline="0" dirty="0" err="1" smtClean="0">
                <a:solidFill>
                  <a:schemeClr val="tx1"/>
                </a:solidFill>
                <a:latin typeface="+mn-lt"/>
                <a:ea typeface="+mn-ea"/>
                <a:cs typeface="+mn-cs"/>
              </a:rPr>
              <a:t>aldosterone</a:t>
            </a:r>
            <a:r>
              <a:rPr lang="en-US" sz="1200" b="1" kern="1200" baseline="0" dirty="0" smtClean="0">
                <a:solidFill>
                  <a:schemeClr val="tx1"/>
                </a:solidFill>
                <a:latin typeface="+mn-lt"/>
                <a:ea typeface="+mn-ea"/>
                <a:cs typeface="+mn-cs"/>
              </a:rPr>
              <a:t> (with vasopressin)→retention of Na+ &amp; water. (re-expand the blood volume.). </a:t>
            </a:r>
          </a:p>
          <a:p>
            <a:pPr algn="l" rtl="0"/>
            <a:endParaRPr lang="en-US" sz="1200" b="1" kern="1200" baseline="0" dirty="0" smtClean="0">
              <a:solidFill>
                <a:schemeClr val="tx1"/>
              </a:solidFill>
              <a:latin typeface="+mn-lt"/>
              <a:ea typeface="+mn-ea"/>
              <a:cs typeface="+mn-cs"/>
            </a:endParaRPr>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13</a:t>
            </a:fld>
            <a:endParaRPr lang="ar-IQ"/>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rtl="0"/>
            <a:r>
              <a:rPr lang="en-US" sz="1200" b="1" kern="1200" baseline="0" dirty="0" smtClean="0">
                <a:solidFill>
                  <a:schemeClr val="tx1"/>
                </a:solidFill>
                <a:latin typeface="+mn-lt"/>
                <a:ea typeface="+mn-ea"/>
                <a:cs typeface="+mn-cs"/>
              </a:rPr>
              <a:t>but in sever hemorrhage→ ↓Tissue perfusion .→anaerobic </a:t>
            </a:r>
            <a:r>
              <a:rPr lang="en-US" sz="1200" b="1" kern="1200" baseline="0" dirty="0" err="1" smtClean="0">
                <a:solidFill>
                  <a:schemeClr val="tx1"/>
                </a:solidFill>
                <a:latin typeface="+mn-lt"/>
                <a:ea typeface="+mn-ea"/>
                <a:cs typeface="+mn-cs"/>
              </a:rPr>
              <a:t>glycolysis</a:t>
            </a:r>
            <a:r>
              <a:rPr lang="en-US" sz="1200" b="1" kern="1200" baseline="0" dirty="0" smtClean="0">
                <a:solidFill>
                  <a:schemeClr val="tx1"/>
                </a:solidFill>
                <a:latin typeface="+mn-lt"/>
                <a:ea typeface="+mn-ea"/>
                <a:cs typeface="+mn-cs"/>
              </a:rPr>
              <a:t> →↑ lactic acid → acidosis.→ coma.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 </a:t>
            </a:r>
            <a:r>
              <a:rPr lang="en-US" sz="1200" b="1" kern="1200" baseline="0" dirty="0" err="1" smtClean="0">
                <a:solidFill>
                  <a:schemeClr val="tx1"/>
                </a:solidFill>
                <a:latin typeface="+mn-lt"/>
                <a:ea typeface="+mn-ea"/>
                <a:cs typeface="+mn-cs"/>
              </a:rPr>
              <a:t>Acidosis→stimulate</a:t>
            </a:r>
            <a:r>
              <a:rPr lang="en-US" sz="1200" b="1" kern="1200" baseline="0" dirty="0" smtClean="0">
                <a:solidFill>
                  <a:schemeClr val="tx1"/>
                </a:solidFill>
                <a:latin typeface="+mn-lt"/>
                <a:ea typeface="+mn-ea"/>
                <a:cs typeface="+mn-cs"/>
              </a:rPr>
              <a:t> </a:t>
            </a:r>
            <a:r>
              <a:rPr lang="en-US" sz="1200" b="1" kern="1200" baseline="0" dirty="0" err="1" smtClean="0">
                <a:solidFill>
                  <a:schemeClr val="tx1"/>
                </a:solidFill>
                <a:latin typeface="+mn-lt"/>
                <a:ea typeface="+mn-ea"/>
                <a:cs typeface="+mn-cs"/>
              </a:rPr>
              <a:t>chemoreceptors</a:t>
            </a:r>
            <a:r>
              <a:rPr lang="en-US" sz="1200" b="1" kern="1200" baseline="0" dirty="0" smtClean="0">
                <a:solidFill>
                  <a:schemeClr val="tx1"/>
                </a:solidFill>
                <a:latin typeface="+mn-lt"/>
                <a:ea typeface="+mn-ea"/>
                <a:cs typeface="+mn-cs"/>
              </a:rPr>
              <a:t>→↑respiratory rate. </a:t>
            </a:r>
          </a:p>
          <a:p>
            <a:pPr algn="l" rtl="0"/>
            <a:endParaRPr lang="en-US" sz="1200" b="1" kern="1200" baseline="0" dirty="0" smtClean="0">
              <a:solidFill>
                <a:schemeClr val="tx1"/>
              </a:solidFill>
              <a:latin typeface="+mn-lt"/>
              <a:ea typeface="+mn-ea"/>
              <a:cs typeface="+mn-cs"/>
            </a:endParaRPr>
          </a:p>
          <a:p>
            <a:pPr algn="l" rtl="0"/>
            <a:endParaRPr lang="ar-IQ"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14</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1. The metabolic theory.</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According</a:t>
            </a:r>
            <a:r>
              <a:rPr lang="en-US" b="1" baseline="0" dirty="0" smtClean="0"/>
              <a:t> </a:t>
            </a:r>
            <a:r>
              <a:rPr lang="en-US" b="1" dirty="0" smtClean="0"/>
              <a:t>to this theory, the greater the rate of metabolism</a:t>
            </a:r>
            <a:r>
              <a:rPr lang="en-US" b="1" baseline="0" dirty="0" smtClean="0"/>
              <a:t> </a:t>
            </a:r>
            <a:r>
              <a:rPr lang="en-US" b="1" dirty="0" smtClean="0"/>
              <a:t>or the less the availability of oxygen or some other</a:t>
            </a:r>
            <a:r>
              <a:rPr lang="en-US" b="1" baseline="0" dirty="0" smtClean="0"/>
              <a:t> </a:t>
            </a:r>
            <a:r>
              <a:rPr lang="en-US" b="1" dirty="0" smtClean="0"/>
              <a:t>nutrients to a tissue, the greater the rate of formation</a:t>
            </a:r>
            <a:r>
              <a:rPr lang="en-US" b="1" baseline="0" dirty="0" smtClean="0"/>
              <a:t> </a:t>
            </a:r>
            <a:r>
              <a:rPr lang="en-US" b="1" dirty="0" smtClean="0"/>
              <a:t>of vasodilator substances in the tissue cells. The</a:t>
            </a:r>
            <a:r>
              <a:rPr lang="en-US" b="1" baseline="0" dirty="0" smtClean="0"/>
              <a:t> </a:t>
            </a:r>
            <a:r>
              <a:rPr lang="en-US" b="1" dirty="0" smtClean="0"/>
              <a:t>vasodilator substances then are</a:t>
            </a:r>
            <a:r>
              <a:rPr lang="en-US" b="1" baseline="0" dirty="0" smtClean="0"/>
              <a:t> </a:t>
            </a:r>
            <a:r>
              <a:rPr lang="en-US" b="1" dirty="0" smtClean="0"/>
              <a:t>believed to diffuse</a:t>
            </a:r>
            <a:r>
              <a:rPr lang="en-US" b="1" baseline="0" dirty="0" smtClean="0"/>
              <a:t> </a:t>
            </a:r>
            <a:r>
              <a:rPr lang="en-US" b="1" dirty="0" smtClean="0"/>
              <a:t>through the tissues to the </a:t>
            </a:r>
            <a:r>
              <a:rPr lang="en-US" b="1" dirty="0" err="1" smtClean="0"/>
              <a:t>precapillary</a:t>
            </a:r>
            <a:r>
              <a:rPr lang="en-US" b="1" dirty="0" smtClean="0"/>
              <a:t> sphincters,</a:t>
            </a:r>
            <a:r>
              <a:rPr lang="en-US" b="1" baseline="0" dirty="0" smtClean="0"/>
              <a:t> </a:t>
            </a:r>
            <a:r>
              <a:rPr lang="en-US" b="1" dirty="0" err="1" smtClean="0"/>
              <a:t>metarterioles</a:t>
            </a:r>
            <a:r>
              <a:rPr lang="en-US" b="1" dirty="0" smtClean="0"/>
              <a:t>, and arterioles to cause dilation. Some of</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 different vasodilator substances that have been</a:t>
            </a:r>
            <a:r>
              <a:rPr lang="en-US" b="1" baseline="0" dirty="0" smtClean="0"/>
              <a:t> </a:t>
            </a:r>
            <a:r>
              <a:rPr lang="en-US" b="1" dirty="0" smtClean="0"/>
              <a:t>suggested are adenosine, carbon dioxide, adenosine</a:t>
            </a:r>
            <a:r>
              <a:rPr lang="en-US" b="1" baseline="0" dirty="0" smtClean="0"/>
              <a:t> </a:t>
            </a:r>
            <a:r>
              <a:rPr lang="en-US" b="1" dirty="0" smtClean="0"/>
              <a:t>phosphate compounds, histamine, potassium ions, and</a:t>
            </a:r>
            <a:r>
              <a:rPr lang="en-US" b="1" baseline="0" dirty="0" smtClean="0"/>
              <a:t> </a:t>
            </a:r>
            <a:r>
              <a:rPr lang="en-US" b="1" dirty="0" smtClean="0"/>
              <a:t>hydrogen ion.</a:t>
            </a:r>
          </a:p>
          <a:p>
            <a:pPr algn="l" rtl="0">
              <a:lnSpc>
                <a:spcPct val="100000"/>
              </a:lnSpc>
              <a:spcBef>
                <a:spcPct val="0"/>
              </a:spcBef>
              <a:buFontTx/>
              <a:buNone/>
            </a:pPr>
            <a:r>
              <a:rPr lang="en-US" altLang="en-US" sz="1200" b="1" dirty="0" smtClean="0">
                <a:solidFill>
                  <a:prstClr val="black"/>
                </a:solidFill>
                <a:latin typeface="Times New Roman" panose="02020603050405020304" pitchFamily="18" charset="0"/>
                <a:cs typeface="Times New Roman" panose="02020603050405020304" pitchFamily="18" charset="0"/>
              </a:rPr>
              <a:t>In summary, when blood flow to the tissue is</a:t>
            </a:r>
            <a:r>
              <a:rPr lang="en-US" altLang="en-US" sz="1200" b="1" dirty="0" smtClean="0">
                <a:solidFill>
                  <a:prstClr val="black"/>
                </a:solidFill>
                <a:latin typeface="Times New Roman" panose="02020603050405020304" pitchFamily="18" charset="0"/>
              </a:rPr>
              <a:t>↓→</a:t>
            </a:r>
            <a:r>
              <a:rPr lang="en-US" altLang="en-US" sz="1200" b="1" dirty="0" smtClean="0">
                <a:solidFill>
                  <a:prstClr val="black"/>
                </a:solidFill>
                <a:latin typeface="Times New Roman" panose="02020603050405020304" pitchFamily="18" charset="0"/>
                <a:cs typeface="Times New Roman" panose="02020603050405020304" pitchFamily="18" charset="0"/>
              </a:rPr>
              <a:t> vasodilator substances will be accumulated, lead to vasodilatation.</a:t>
            </a:r>
            <a:endParaRPr lang="en-US" altLang="en-US" sz="1200" dirty="0" smtClean="0">
              <a:solidFill>
                <a:prstClr val="black"/>
              </a:solidFill>
              <a:latin typeface="Times New Roman" panose="02020603050405020304" pitchFamily="18" charset="0"/>
              <a:cs typeface="Times New Roman" panose="02020603050405020304" pitchFamily="18" charset="0"/>
            </a:endParaRPr>
          </a:p>
          <a:p>
            <a:pPr algn="l" rtl="0">
              <a:lnSpc>
                <a:spcPct val="100000"/>
              </a:lnSpc>
              <a:spcBef>
                <a:spcPct val="0"/>
              </a:spcBef>
              <a:buFontTx/>
              <a:buNone/>
            </a:pPr>
            <a:r>
              <a:rPr lang="en-US" altLang="en-US" sz="1200" b="1" dirty="0" smtClean="0">
                <a:solidFill>
                  <a:prstClr val="black"/>
                </a:solidFill>
                <a:latin typeface="Times New Roman" panose="02020603050405020304" pitchFamily="18" charset="0"/>
                <a:cs typeface="Times New Roman" panose="02020603050405020304" pitchFamily="18" charset="0"/>
              </a:rPr>
              <a:t>&amp; when blood flow is</a:t>
            </a:r>
            <a:r>
              <a:rPr lang="en-US" altLang="en-US" sz="1200" b="1" dirty="0" smtClean="0">
                <a:solidFill>
                  <a:prstClr val="black"/>
                </a:solidFill>
                <a:latin typeface="Times New Roman" panose="02020603050405020304" pitchFamily="18" charset="0"/>
              </a:rPr>
              <a:t>↑→</a:t>
            </a:r>
            <a:r>
              <a:rPr lang="en-US" altLang="en-US" sz="1200" b="1" dirty="0" smtClean="0">
                <a:solidFill>
                  <a:prstClr val="black"/>
                </a:solidFill>
                <a:latin typeface="Times New Roman" panose="02020603050405020304" pitchFamily="18" charset="0"/>
                <a:cs typeface="Times New Roman" panose="02020603050405020304" pitchFamily="18" charset="0"/>
              </a:rPr>
              <a:t> these substances will be washed away,</a:t>
            </a:r>
            <a:r>
              <a:rPr lang="en-US" altLang="en-US" sz="1200" b="1" baseline="0" dirty="0" smtClean="0">
                <a:solidFill>
                  <a:prstClr val="black"/>
                </a:solidFill>
                <a:latin typeface="Times New Roman" panose="02020603050405020304" pitchFamily="18" charset="0"/>
                <a:cs typeface="Times New Roman" panose="02020603050405020304" pitchFamily="18" charset="0"/>
              </a:rPr>
              <a:t> </a:t>
            </a:r>
            <a:r>
              <a:rPr lang="en-US" altLang="en-US" sz="1200" b="1" dirty="0" smtClean="0">
                <a:solidFill>
                  <a:prstClr val="black"/>
                </a:solidFill>
                <a:latin typeface="Times New Roman" panose="02020603050405020304" pitchFamily="18" charset="0"/>
                <a:cs typeface="Times New Roman" panose="02020603050405020304" pitchFamily="18" charset="0"/>
              </a:rPr>
              <a:t>lead to vasoconstriction </a:t>
            </a:r>
            <a:endParaRPr lang="en-US" altLang="en-US" sz="1200" dirty="0" smtClean="0">
              <a:solidFill>
                <a:prstClr val="black"/>
              </a:solidFill>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ar-IQ" b="1" dirty="0" smtClean="0"/>
          </a:p>
          <a:p>
            <a:endParaRPr lang="en-US" dirty="0" smtClean="0"/>
          </a:p>
          <a:p>
            <a:endParaRPr lang="en-US" dirty="0" smtClean="0"/>
          </a:p>
          <a:p>
            <a:endParaRPr lang="en-US" dirty="0" smtClean="0"/>
          </a:p>
          <a:p>
            <a:endParaRPr lang="en-US" dirty="0" smtClean="0"/>
          </a:p>
          <a:p>
            <a:endParaRPr lang="en-US" dirty="0" smtClean="0"/>
          </a:p>
          <a:p>
            <a:endParaRPr lang="ar-IQ"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2</a:t>
            </a:fld>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2. The </a:t>
            </a:r>
            <a:r>
              <a:rPr lang="en-US" b="1" dirty="0" err="1" smtClean="0"/>
              <a:t>myogenic</a:t>
            </a:r>
            <a:r>
              <a:rPr lang="en-US" b="1" dirty="0" smtClean="0"/>
              <a:t> theory</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This</a:t>
            </a:r>
            <a:r>
              <a:rPr lang="en-US" b="1" baseline="0" dirty="0" smtClean="0"/>
              <a:t> </a:t>
            </a:r>
            <a:r>
              <a:rPr lang="en-US" b="1" dirty="0" smtClean="0"/>
              <a:t>theory is based on the observation that sudden stretch</a:t>
            </a:r>
            <a:r>
              <a:rPr lang="en-US" b="1" baseline="0" dirty="0" smtClean="0"/>
              <a:t> </a:t>
            </a:r>
            <a:r>
              <a:rPr lang="en-US" b="1" dirty="0" smtClean="0"/>
              <a:t>of small blood vessels causes the smooth muscle of the</a:t>
            </a:r>
            <a:r>
              <a:rPr lang="en-US" b="1" baseline="0" dirty="0" smtClean="0"/>
              <a:t> </a:t>
            </a:r>
            <a:r>
              <a:rPr lang="en-US" b="1" dirty="0" smtClean="0"/>
              <a:t>vessel wall to contract for a few seconds. Therefore, it</a:t>
            </a:r>
            <a:r>
              <a:rPr lang="en-US" b="1" baseline="0" dirty="0" smtClean="0"/>
              <a:t> </a:t>
            </a:r>
            <a:r>
              <a:rPr lang="en-US" b="1" dirty="0" smtClean="0"/>
              <a:t>has been</a:t>
            </a:r>
            <a:r>
              <a:rPr lang="en-US" b="1" baseline="0" dirty="0" smtClean="0"/>
              <a:t> </a:t>
            </a:r>
            <a:r>
              <a:rPr lang="en-US" b="1" dirty="0" smtClean="0"/>
              <a:t>proposed that when high arterial pressure</a:t>
            </a:r>
            <a:r>
              <a:rPr lang="en-US" b="1" baseline="0" dirty="0" smtClean="0"/>
              <a:t> </a:t>
            </a:r>
            <a:r>
              <a:rPr lang="en-US" b="1" dirty="0" smtClean="0"/>
              <a:t>stretches the vessel, this in turn causes reactive vascular</a:t>
            </a:r>
            <a:r>
              <a:rPr lang="en-US" b="1" baseline="0" dirty="0" smtClean="0"/>
              <a:t> </a:t>
            </a:r>
            <a:r>
              <a:rPr lang="en-US" b="1" dirty="0" smtClean="0"/>
              <a:t>constriction that reduces blood flow nearly back to</a:t>
            </a:r>
            <a:r>
              <a:rPr lang="en-US" b="1" baseline="0" dirty="0" smtClean="0"/>
              <a:t> </a:t>
            </a:r>
            <a:r>
              <a:rPr lang="en-US" b="1" dirty="0" smtClean="0"/>
              <a:t>normal. Conversely, at low pressures, the degree of</a:t>
            </a:r>
            <a:r>
              <a:rPr lang="en-US" b="1" baseline="0" dirty="0" smtClean="0"/>
              <a:t> </a:t>
            </a:r>
            <a:r>
              <a:rPr lang="en-US" b="1" dirty="0" smtClean="0"/>
              <a:t>stretch of the vessel is less, so that the smooth muscle</a:t>
            </a:r>
            <a:r>
              <a:rPr lang="en-US" b="1" baseline="0" dirty="0" smtClean="0"/>
              <a:t> </a:t>
            </a:r>
            <a:r>
              <a:rPr lang="en-US" b="1" dirty="0" smtClean="0"/>
              <a:t>relaxes and allows increased flow.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t>Myogenic</a:t>
            </a:r>
            <a:r>
              <a:rPr lang="en-US" b="1" dirty="0" smtClean="0"/>
              <a:t> contraction</a:t>
            </a:r>
            <a:r>
              <a:rPr lang="en-US" b="1" baseline="0" dirty="0" smtClean="0"/>
              <a:t> </a:t>
            </a:r>
            <a:r>
              <a:rPr lang="en-US" b="1" dirty="0" smtClean="0"/>
              <a:t>is initiated by stretch-induced vascular depolarization,</a:t>
            </a:r>
            <a:r>
              <a:rPr lang="en-US" b="1" baseline="0" dirty="0" smtClean="0"/>
              <a:t> </a:t>
            </a:r>
            <a:r>
              <a:rPr lang="en-US" b="1" dirty="0" smtClean="0"/>
              <a:t>which then rapidly increases calcium ion entry</a:t>
            </a:r>
            <a:r>
              <a:rPr lang="en-US" b="1" baseline="0" dirty="0" smtClean="0"/>
              <a:t> </a:t>
            </a:r>
            <a:r>
              <a:rPr lang="en-US" b="1" dirty="0" smtClean="0"/>
              <a:t>from the extracellular fluid into the cells, causing them</a:t>
            </a:r>
            <a:r>
              <a:rPr lang="en-US" b="1" baseline="0" dirty="0" smtClean="0"/>
              <a:t> </a:t>
            </a:r>
            <a:r>
              <a:rPr lang="en-US" b="1" dirty="0" smtClean="0"/>
              <a:t>to contract.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3</a:t>
            </a:fld>
            <a:endParaRPr lang="ar-IQ"/>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rgbClr val="FF0000"/>
                </a:solidFill>
              </a:rPr>
              <a:t>Coronary circulation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smtClean="0">
                <a:solidFill>
                  <a:schemeClr val="tx1"/>
                </a:solidFill>
                <a:latin typeface="+mn-lt"/>
                <a:ea typeface="+mn-ea"/>
                <a:cs typeface="+mn-cs"/>
              </a:rPr>
              <a:t>The are two main coronary arteries that supply the myocardium arise from the sinuses behind two of the cusps of the aortic valve at the root of the aorta.</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1" i="0" kern="1200" baseline="0" dirty="0" smtClean="0">
                <a:solidFill>
                  <a:schemeClr val="tx1"/>
                </a:solidFill>
                <a:latin typeface="+mn-lt"/>
                <a:ea typeface="+mn-ea"/>
                <a:cs typeface="+mn-cs"/>
              </a:rPr>
              <a:t>The left coronary artery supplies mainly the anterior and left lateral portions of the left ventricle, </a:t>
            </a:r>
          </a:p>
          <a:p>
            <a:pPr marL="228600" marR="0" indent="-228600" algn="l" defTabSz="914400" rtl="0" eaLnBrk="1" fontAlgn="auto" latinLnBrk="0" hangingPunct="1">
              <a:lnSpc>
                <a:spcPct val="100000"/>
              </a:lnSpc>
              <a:spcBef>
                <a:spcPts val="0"/>
              </a:spcBef>
              <a:spcAft>
                <a:spcPts val="0"/>
              </a:spcAft>
              <a:buClrTx/>
              <a:buSzTx/>
              <a:buFontTx/>
              <a:buAutoNum type="arabicPeriod"/>
              <a:tabLst/>
              <a:defRPr/>
            </a:pPr>
            <a:r>
              <a:rPr lang="en-US" sz="1200" b="1" i="0" kern="1200" baseline="0" dirty="0" smtClean="0">
                <a:solidFill>
                  <a:schemeClr val="tx1"/>
                </a:solidFill>
                <a:latin typeface="+mn-lt"/>
                <a:ea typeface="+mn-ea"/>
                <a:cs typeface="+mn-cs"/>
              </a:rPr>
              <a:t> The right coronary artery supplies most of the right ventricle as well as the posterior part of the left ventricle in 80 to 90 per cent of people. </a:t>
            </a:r>
          </a:p>
          <a:p>
            <a:pPr marL="228600" marR="0" indent="-228600" algn="l" defTabSz="914400" rtl="0" eaLnBrk="1" fontAlgn="auto" latinLnBrk="0" hangingPunct="1">
              <a:lnSpc>
                <a:spcPct val="100000"/>
              </a:lnSpc>
              <a:spcBef>
                <a:spcPts val="0"/>
              </a:spcBef>
              <a:spcAft>
                <a:spcPts val="0"/>
              </a:spcAft>
              <a:buClrTx/>
              <a:buSzTx/>
              <a:buFontTx/>
              <a:buNone/>
              <a:tabLst/>
              <a:defRPr/>
            </a:pPr>
            <a:endParaRPr lang="en-US" sz="1200" b="1" i="0" kern="1200" baseline="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sz="1200" b="1" i="0" kern="1200" baseline="0" dirty="0" smtClean="0">
                <a:solidFill>
                  <a:schemeClr val="tx1"/>
                </a:solidFill>
                <a:latin typeface="+mn-lt"/>
                <a:ea typeface="+mn-ea"/>
                <a:cs typeface="+mn-cs"/>
              </a:rPr>
              <a:t>Most of the coronary venous blood flow from the left ventricular muscle returns to the right atrium of the heart by way of the </a:t>
            </a:r>
            <a:r>
              <a:rPr lang="en-US" sz="1200" b="1" i="0" u="sng" kern="1200" baseline="0" dirty="0" smtClean="0">
                <a:solidFill>
                  <a:schemeClr val="tx1"/>
                </a:solidFill>
                <a:latin typeface="+mn-lt"/>
                <a:ea typeface="+mn-ea"/>
                <a:cs typeface="+mn-cs"/>
              </a:rPr>
              <a:t>coronary sinus</a:t>
            </a:r>
            <a:r>
              <a:rPr lang="en-US" sz="1200" b="1" i="0" kern="1200" baseline="0" dirty="0" smtClean="0">
                <a:solidFill>
                  <a:schemeClr val="tx1"/>
                </a:solidFill>
                <a:latin typeface="+mn-lt"/>
                <a:ea typeface="+mn-ea"/>
                <a:cs typeface="+mn-cs"/>
              </a:rPr>
              <a:t>—which is about 75 per cent of the total coronary blood flow and most of the coronary venous blood from the right ventricular muscle returns through small </a:t>
            </a:r>
            <a:r>
              <a:rPr lang="en-US" sz="1200" b="1" i="0" u="sng" kern="1200" baseline="0" dirty="0" smtClean="0">
                <a:solidFill>
                  <a:schemeClr val="tx1"/>
                </a:solidFill>
                <a:latin typeface="+mn-lt"/>
                <a:ea typeface="+mn-ea"/>
                <a:cs typeface="+mn-cs"/>
              </a:rPr>
              <a:t>anterior cardiac veins</a:t>
            </a:r>
            <a:r>
              <a:rPr lang="en-US" sz="1200" b="1" i="0" kern="1200" baseline="0" dirty="0" smtClean="0">
                <a:solidFill>
                  <a:schemeClr val="tx1"/>
                </a:solidFill>
                <a:latin typeface="+mn-lt"/>
                <a:ea typeface="+mn-ea"/>
                <a:cs typeface="+mn-cs"/>
              </a:rPr>
              <a:t> that flow directly into the right atrium</a:t>
            </a:r>
          </a:p>
          <a:p>
            <a:pPr marL="228600" marR="0" indent="-228600" algn="l" defTabSz="914400" rtl="0" eaLnBrk="1" fontAlgn="auto" latinLnBrk="0" hangingPunct="1">
              <a:lnSpc>
                <a:spcPct val="100000"/>
              </a:lnSpc>
              <a:spcBef>
                <a:spcPts val="0"/>
              </a:spcBef>
              <a:spcAft>
                <a:spcPts val="0"/>
              </a:spcAft>
              <a:buClrTx/>
              <a:buSzTx/>
              <a:buFont typeface="Wingdings" pitchFamily="2" charset="2"/>
              <a:buChar char="§"/>
              <a:tabLst/>
              <a:defRPr/>
            </a:pPr>
            <a:endParaRPr lang="en-US" sz="1200" b="1" i="0" kern="1200" baseline="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Wingdings" pitchFamily="2" charset="2"/>
              <a:buChar char="§"/>
              <a:tabLst/>
              <a:defRPr/>
            </a:pPr>
            <a:r>
              <a:rPr lang="en-US" b="1" i="0" dirty="0" smtClean="0"/>
              <a:t>The resting coronary blood flow in the human being</a:t>
            </a:r>
            <a:r>
              <a:rPr lang="en-US" b="1" i="0" baseline="0" dirty="0" smtClean="0"/>
              <a:t> </a:t>
            </a:r>
            <a:r>
              <a:rPr lang="en-US" b="1" i="0" dirty="0" smtClean="0"/>
              <a:t>averages about 225 ml/min, which is about 4 to 5 per</a:t>
            </a:r>
            <a:r>
              <a:rPr lang="en-US" b="1" i="0" baseline="0" dirty="0" smtClean="0"/>
              <a:t> </a:t>
            </a:r>
            <a:r>
              <a:rPr lang="en-US" b="1" i="0" dirty="0" smtClean="0"/>
              <a:t>cent of the total cardiac output.</a:t>
            </a:r>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4</a:t>
            </a:fld>
            <a:endParaRPr lang="ar-IQ"/>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algn="l" rtl="0"/>
            <a:r>
              <a:rPr lang="en-US" sz="1200" b="1" kern="1200" baseline="0" dirty="0" smtClean="0">
                <a:solidFill>
                  <a:schemeClr val="tx1"/>
                </a:solidFill>
                <a:latin typeface="+mn-lt"/>
                <a:ea typeface="+mn-ea"/>
                <a:cs typeface="+mn-cs"/>
              </a:rPr>
              <a:t>Pressure gradients &amp; flow in the coronary vessels:</a:t>
            </a:r>
            <a:endParaRPr lang="ar-IQ" sz="1200" b="1" kern="1200" baseline="0" dirty="0" smtClean="0">
              <a:solidFill>
                <a:schemeClr val="tx1"/>
              </a:solidFill>
              <a:latin typeface="+mn-lt"/>
              <a:ea typeface="+mn-ea"/>
              <a:cs typeface="+mn-cs"/>
            </a:endParaRPr>
          </a:p>
          <a:p>
            <a:pPr algn="l" rtl="0">
              <a:buFont typeface="Arial" pitchFamily="34" charset="0"/>
              <a:buChar char="•"/>
            </a:pPr>
            <a:r>
              <a:rPr lang="en-US" sz="1200" b="1" kern="1200" baseline="0" dirty="0" smtClean="0">
                <a:solidFill>
                  <a:schemeClr val="tx1"/>
                </a:solidFill>
                <a:latin typeface="+mn-lt"/>
                <a:ea typeface="+mn-ea"/>
                <a:cs typeface="+mn-cs"/>
              </a:rPr>
              <a:t>The heart is a muscle that compresses its blood vessels when it contracts. The pressure inside the left ventricle is slightly higher than in the aorta during systole. Consequently, flow occurs </a:t>
            </a:r>
            <a:r>
              <a:rPr lang="en-US" sz="1200" b="1" u="sng" kern="1200" baseline="0" dirty="0" smtClean="0">
                <a:solidFill>
                  <a:schemeClr val="tx1"/>
                </a:solidFill>
                <a:latin typeface="+mn-lt"/>
                <a:ea typeface="+mn-ea"/>
                <a:cs typeface="+mn-cs"/>
              </a:rPr>
              <a:t>only during diastole</a:t>
            </a:r>
            <a:r>
              <a:rPr lang="en-US" sz="1200" b="1" kern="1200" baseline="0" dirty="0" smtClean="0">
                <a:solidFill>
                  <a:schemeClr val="tx1"/>
                </a:solidFill>
                <a:latin typeface="+mn-lt"/>
                <a:ea typeface="+mn-ea"/>
                <a:cs typeface="+mn-cs"/>
              </a:rPr>
              <a:t>  in the arteries supplying the </a:t>
            </a:r>
            <a:r>
              <a:rPr lang="en-US" sz="1200" b="1" kern="1200" baseline="0" dirty="0" err="1" smtClean="0">
                <a:solidFill>
                  <a:schemeClr val="tx1"/>
                </a:solidFill>
                <a:latin typeface="+mn-lt"/>
                <a:ea typeface="+mn-ea"/>
                <a:cs typeface="+mn-cs"/>
              </a:rPr>
              <a:t>subendocardial</a:t>
            </a:r>
            <a:r>
              <a:rPr lang="en-US" sz="1200" b="1" kern="1200" baseline="0" dirty="0" smtClean="0">
                <a:solidFill>
                  <a:schemeClr val="tx1"/>
                </a:solidFill>
                <a:latin typeface="+mn-lt"/>
                <a:ea typeface="+mn-ea"/>
                <a:cs typeface="+mn-cs"/>
              </a:rPr>
              <a:t> portion of the left ventricle. </a:t>
            </a:r>
          </a:p>
          <a:p>
            <a:pPr algn="l" rtl="0">
              <a:buFont typeface="Arial" pitchFamily="34" charset="0"/>
              <a:buChar char="•"/>
            </a:pPr>
            <a:endParaRPr lang="en-US" sz="1200" b="1" kern="1200" baseline="0" dirty="0" smtClean="0">
              <a:solidFill>
                <a:schemeClr val="tx1"/>
              </a:solidFill>
              <a:latin typeface="+mn-lt"/>
              <a:ea typeface="+mn-ea"/>
              <a:cs typeface="+mn-cs"/>
            </a:endParaRPr>
          </a:p>
          <a:p>
            <a:pPr algn="l" rtl="0">
              <a:buFont typeface="Arial" pitchFamily="34" charset="0"/>
              <a:buChar char="•"/>
            </a:pPr>
            <a:r>
              <a:rPr lang="en-US" sz="1200" b="1" kern="1200" baseline="0" dirty="0" smtClean="0">
                <a:solidFill>
                  <a:schemeClr val="tx1"/>
                </a:solidFill>
                <a:latin typeface="+mn-lt"/>
                <a:ea typeface="+mn-ea"/>
                <a:cs typeface="+mn-cs"/>
              </a:rPr>
              <a:t>Because diastole is shorter when the heart rate is high, left ventricular coronary flow is reduced during tachycardia.</a:t>
            </a:r>
          </a:p>
          <a:p>
            <a:pPr algn="l" rtl="0">
              <a:buFont typeface="Arial" pitchFamily="34" charset="0"/>
              <a:buChar char="•"/>
            </a:pPr>
            <a:endParaRPr lang="en-US" sz="1200" b="1" kern="1200" baseline="0" dirty="0" smtClean="0">
              <a:solidFill>
                <a:schemeClr val="tx1"/>
              </a:solidFill>
              <a:latin typeface="+mn-lt"/>
              <a:ea typeface="+mn-ea"/>
              <a:cs typeface="+mn-cs"/>
            </a:endParaRPr>
          </a:p>
          <a:p>
            <a:pPr algn="l" rtl="0">
              <a:buFont typeface="Arial" pitchFamily="34" charset="0"/>
              <a:buChar char="•"/>
            </a:pPr>
            <a:r>
              <a:rPr lang="en-US" sz="1200" b="1" kern="1200" baseline="0" dirty="0" smtClean="0">
                <a:solidFill>
                  <a:schemeClr val="tx1"/>
                </a:solidFill>
                <a:latin typeface="+mn-lt"/>
                <a:ea typeface="+mn-ea"/>
                <a:cs typeface="+mn-cs"/>
              </a:rPr>
              <a:t>On the other hand, the pressure differential between the aorta and the right ventricle, and the differential between the aorta and the atria, are somewhat greater during systole than during diastole. Consequently, coronary flow in those parts of the heart is not reduced during systole.</a:t>
            </a:r>
          </a:p>
          <a:p>
            <a:pPr algn="l" rtl="0">
              <a:buFont typeface="Arial" pitchFamily="34" charset="0"/>
              <a:buNone/>
            </a:pPr>
            <a:endParaRPr lang="en-US" sz="1200" b="1" kern="1200" baseline="0" dirty="0" smtClean="0">
              <a:solidFill>
                <a:schemeClr val="tx1"/>
              </a:solidFill>
              <a:latin typeface="+mn-lt"/>
              <a:ea typeface="+mn-ea"/>
              <a:cs typeface="+mn-cs"/>
            </a:endParaRPr>
          </a:p>
          <a:p>
            <a:pPr algn="l" rtl="0">
              <a:buFont typeface="Arial" pitchFamily="34" charset="0"/>
              <a:buChar char="•"/>
            </a:pPr>
            <a:r>
              <a:rPr lang="en-US" sz="1200" b="1" kern="1200" baseline="0" dirty="0" smtClean="0">
                <a:solidFill>
                  <a:schemeClr val="tx1"/>
                </a:solidFill>
                <a:latin typeface="+mn-lt"/>
                <a:ea typeface="+mn-ea"/>
                <a:cs typeface="+mn-cs"/>
              </a:rPr>
              <a:t>Because no blood flow occurs during systole in the </a:t>
            </a:r>
            <a:r>
              <a:rPr lang="en-US" sz="1200" b="1" kern="1200" baseline="0" dirty="0" err="1" smtClean="0">
                <a:solidFill>
                  <a:schemeClr val="tx1"/>
                </a:solidFill>
                <a:latin typeface="+mn-lt"/>
                <a:ea typeface="+mn-ea"/>
                <a:cs typeface="+mn-cs"/>
              </a:rPr>
              <a:t>subendocardial</a:t>
            </a:r>
            <a:r>
              <a:rPr lang="en-US" sz="1200" b="1" kern="1200" baseline="0" dirty="0" smtClean="0">
                <a:solidFill>
                  <a:schemeClr val="tx1"/>
                </a:solidFill>
                <a:latin typeface="+mn-lt"/>
                <a:ea typeface="+mn-ea"/>
                <a:cs typeface="+mn-cs"/>
              </a:rPr>
              <a:t> portion of the left ventricle, this region is prone to ischemic damage and is the most common site of myocardial infarction.</a:t>
            </a:r>
          </a:p>
          <a:p>
            <a:pPr algn="l" rtl="0">
              <a:buFont typeface="Arial" pitchFamily="34" charset="0"/>
              <a:buChar char="•"/>
            </a:pPr>
            <a:endParaRPr lang="ar-IQ" b="1"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7</a:t>
            </a:fld>
            <a:endParaRPr lang="ar-IQ"/>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smtClean="0"/>
              <a:t>Control of Coronary Blood Flow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ar-IQ" sz="1200" b="1"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Local  c</a:t>
            </a:r>
            <a:r>
              <a:rPr lang="en-US" sz="1200" b="1" dirty="0" smtClean="0"/>
              <a:t>hemical factors</a:t>
            </a:r>
            <a:endParaRPr lang="ar-IQ" sz="1200" b="1" dirty="0" smtClean="0"/>
          </a:p>
          <a:p>
            <a:pPr algn="l" rtl="0"/>
            <a:r>
              <a:rPr lang="en-US" sz="1200" b="1" kern="1200" baseline="0" dirty="0" smtClean="0">
                <a:solidFill>
                  <a:schemeClr val="tx1"/>
                </a:solidFill>
                <a:latin typeface="+mn-lt"/>
                <a:ea typeface="+mn-ea"/>
                <a:cs typeface="+mn-cs"/>
              </a:rPr>
              <a:t>Local muscle metabolism is the primary controller of coronary flow. Blood flow through the coronary system is regulated mostly by local arteriolar </a:t>
            </a:r>
            <a:r>
              <a:rPr lang="en-US" sz="1200" b="1" kern="1200" baseline="0" dirty="0" err="1" smtClean="0">
                <a:solidFill>
                  <a:schemeClr val="tx1"/>
                </a:solidFill>
                <a:latin typeface="+mn-lt"/>
                <a:ea typeface="+mn-ea"/>
                <a:cs typeface="+mn-cs"/>
              </a:rPr>
              <a:t>vasodilation</a:t>
            </a:r>
            <a:r>
              <a:rPr lang="en-US" sz="1200" b="1" kern="1200" baseline="0" dirty="0" smtClean="0">
                <a:solidFill>
                  <a:schemeClr val="tx1"/>
                </a:solidFill>
                <a:latin typeface="+mn-lt"/>
                <a:ea typeface="+mn-ea"/>
                <a:cs typeface="+mn-cs"/>
              </a:rPr>
              <a:t> in response to cardiac muscle need for nutrition. That is, whenever the vigor of </a:t>
            </a:r>
            <a:r>
              <a:rPr lang="en-US" sz="1200" b="1" i="0" kern="1200" baseline="0" dirty="0" smtClean="0">
                <a:solidFill>
                  <a:schemeClr val="tx1"/>
                </a:solidFill>
                <a:latin typeface="+mn-lt"/>
                <a:ea typeface="+mn-ea"/>
                <a:cs typeface="+mn-cs"/>
              </a:rPr>
              <a:t>cardiac contraction is increased, the rate of coronary blood flow also increases. Conversely, decreased heart activity is accompanied by decreased coronary flow.</a:t>
            </a:r>
            <a:endParaRPr lang="ar-IQ" b="1" i="0"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8</a:t>
            </a:fld>
            <a:endParaRPr lang="ar-IQ"/>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fontScale="92500" lnSpcReduction="10000"/>
          </a:bodyPr>
          <a:lstStyle/>
          <a:p>
            <a:pPr algn="l" rtl="0"/>
            <a:r>
              <a:rPr lang="en-US" sz="1200" b="1" i="0" kern="1200" baseline="0" dirty="0" smtClean="0">
                <a:solidFill>
                  <a:schemeClr val="tx1"/>
                </a:solidFill>
                <a:latin typeface="+mn-lt"/>
                <a:ea typeface="+mn-ea"/>
                <a:cs typeface="+mn-cs"/>
              </a:rPr>
              <a:t>Nervous Control of Coronary Blood Flow</a:t>
            </a:r>
          </a:p>
          <a:p>
            <a:pPr algn="l" rtl="0"/>
            <a:r>
              <a:rPr lang="en-US" sz="1200" b="1" i="0" kern="1200" baseline="0" dirty="0" smtClean="0">
                <a:solidFill>
                  <a:schemeClr val="tx1"/>
                </a:solidFill>
                <a:latin typeface="+mn-lt"/>
                <a:ea typeface="+mn-ea"/>
                <a:cs typeface="+mn-cs"/>
              </a:rPr>
              <a:t>Stimulation of the autonomic nerves to the heart can affect coronary blood flow both directly and indirectly. </a:t>
            </a:r>
          </a:p>
          <a:p>
            <a:pPr algn="l" rtl="0"/>
            <a:r>
              <a:rPr lang="en-US" sz="1200" b="1" i="0" kern="1200" baseline="0" dirty="0" smtClean="0">
                <a:solidFill>
                  <a:schemeClr val="tx1"/>
                </a:solidFill>
                <a:latin typeface="+mn-lt"/>
                <a:ea typeface="+mn-ea"/>
                <a:cs typeface="+mn-cs"/>
              </a:rPr>
              <a:t>The </a:t>
            </a:r>
            <a:r>
              <a:rPr lang="en-US" sz="1200" b="1" i="0" u="sng" kern="1200" baseline="0" dirty="0" smtClean="0">
                <a:solidFill>
                  <a:schemeClr val="tx1"/>
                </a:solidFill>
                <a:latin typeface="+mn-lt"/>
                <a:ea typeface="+mn-ea"/>
                <a:cs typeface="+mn-cs"/>
              </a:rPr>
              <a:t>direct effects  </a:t>
            </a:r>
            <a:r>
              <a:rPr lang="en-US" sz="1200" b="1" i="0" kern="1200" baseline="0" dirty="0" smtClean="0">
                <a:solidFill>
                  <a:schemeClr val="tx1"/>
                </a:solidFill>
                <a:latin typeface="+mn-lt"/>
                <a:ea typeface="+mn-ea"/>
                <a:cs typeface="+mn-cs"/>
              </a:rPr>
              <a:t>result from action of the nervous transmitter substances acetylcholine from the </a:t>
            </a:r>
            <a:r>
              <a:rPr lang="en-US" sz="1200" b="1" i="0" kern="1200" baseline="0" dirty="0" err="1" smtClean="0">
                <a:solidFill>
                  <a:schemeClr val="tx1"/>
                </a:solidFill>
                <a:latin typeface="+mn-lt"/>
                <a:ea typeface="+mn-ea"/>
                <a:cs typeface="+mn-cs"/>
              </a:rPr>
              <a:t>vagus</a:t>
            </a:r>
            <a:r>
              <a:rPr lang="en-US" sz="1200" b="1" i="0" kern="1200" baseline="0" dirty="0" smtClean="0">
                <a:solidFill>
                  <a:schemeClr val="tx1"/>
                </a:solidFill>
                <a:latin typeface="+mn-lt"/>
                <a:ea typeface="+mn-ea"/>
                <a:cs typeface="+mn-cs"/>
              </a:rPr>
              <a:t> nerves and </a:t>
            </a:r>
            <a:r>
              <a:rPr lang="en-US" sz="1200" b="1" i="0" kern="1200" baseline="0" dirty="0" err="1" smtClean="0">
                <a:solidFill>
                  <a:schemeClr val="tx1"/>
                </a:solidFill>
                <a:latin typeface="+mn-lt"/>
                <a:ea typeface="+mn-ea"/>
                <a:cs typeface="+mn-cs"/>
              </a:rPr>
              <a:t>norepinephrine</a:t>
            </a:r>
            <a:r>
              <a:rPr lang="en-US" sz="1200" b="1" i="0" kern="1200" baseline="0" dirty="0" smtClean="0">
                <a:solidFill>
                  <a:schemeClr val="tx1"/>
                </a:solidFill>
                <a:latin typeface="+mn-lt"/>
                <a:ea typeface="+mn-ea"/>
                <a:cs typeface="+mn-cs"/>
              </a:rPr>
              <a:t> and epinephrine from the sympathetic nerves on the coronary vessels themselves. </a:t>
            </a:r>
          </a:p>
          <a:p>
            <a:pPr algn="l" rtl="0"/>
            <a:r>
              <a:rPr lang="en-US" sz="1200" b="1" i="0" kern="1200" baseline="0" dirty="0" smtClean="0">
                <a:solidFill>
                  <a:schemeClr val="tx1"/>
                </a:solidFill>
                <a:latin typeface="+mn-lt"/>
                <a:ea typeface="+mn-ea"/>
                <a:cs typeface="+mn-cs"/>
              </a:rPr>
              <a:t>The </a:t>
            </a:r>
            <a:r>
              <a:rPr lang="en-US" sz="1200" b="1" i="0" u="sng" kern="1200" baseline="0" dirty="0" smtClean="0">
                <a:solidFill>
                  <a:schemeClr val="tx1"/>
                </a:solidFill>
                <a:latin typeface="+mn-lt"/>
                <a:ea typeface="+mn-ea"/>
                <a:cs typeface="+mn-cs"/>
              </a:rPr>
              <a:t>indirect effects </a:t>
            </a:r>
            <a:r>
              <a:rPr lang="en-US" sz="1200" b="1" i="0" kern="1200" baseline="0" dirty="0" smtClean="0">
                <a:solidFill>
                  <a:schemeClr val="tx1"/>
                </a:solidFill>
                <a:latin typeface="+mn-lt"/>
                <a:ea typeface="+mn-ea"/>
                <a:cs typeface="+mn-cs"/>
              </a:rPr>
              <a:t>result from secondary changes in coronary blood flow caused by increased or decreased activity of the heart. </a:t>
            </a:r>
          </a:p>
          <a:p>
            <a:pPr algn="l" rtl="0"/>
            <a:endParaRPr lang="en-US" sz="1200" b="1" i="0" kern="1200" baseline="0" dirty="0" smtClean="0">
              <a:solidFill>
                <a:schemeClr val="tx1"/>
              </a:solidFill>
              <a:latin typeface="+mn-lt"/>
              <a:ea typeface="+mn-ea"/>
              <a:cs typeface="+mn-cs"/>
            </a:endParaRPr>
          </a:p>
          <a:p>
            <a:pPr marL="228600" indent="-228600" algn="l" rtl="0">
              <a:buNone/>
            </a:pPr>
            <a:endParaRPr lang="en-US" sz="1200" b="1" i="0" kern="1200" baseline="0" dirty="0" smtClean="0">
              <a:solidFill>
                <a:schemeClr val="tx1"/>
              </a:solidFill>
              <a:latin typeface="+mn-lt"/>
              <a:ea typeface="+mn-ea"/>
              <a:cs typeface="+mn-cs"/>
            </a:endParaRPr>
          </a:p>
          <a:p>
            <a:pPr algn="l" rtl="0"/>
            <a:endParaRPr lang="ar-IQ" b="1" i="0" dirty="0"/>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9</a:t>
            </a:fld>
            <a:endParaRPr lang="ar-IQ"/>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none" kern="1200" baseline="0" dirty="0" smtClean="0">
                <a:solidFill>
                  <a:schemeClr val="tx1"/>
                </a:solidFill>
                <a:latin typeface="+mn-lt"/>
                <a:ea typeface="+mn-ea"/>
                <a:cs typeface="+mn-cs"/>
              </a:rPr>
              <a:t>Sympathetic</a:t>
            </a:r>
            <a:r>
              <a:rPr lang="en-US" sz="1200" b="1" i="0" kern="1200" baseline="0" dirty="0" smtClean="0">
                <a:solidFill>
                  <a:schemeClr val="tx1"/>
                </a:solidFill>
                <a:latin typeface="+mn-lt"/>
                <a:ea typeface="+mn-ea"/>
                <a:cs typeface="+mn-cs"/>
              </a:rPr>
              <a:t>  stimulation: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kern="1200" baseline="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1" i="0" kern="1200" baseline="0" dirty="0" smtClean="0">
                <a:solidFill>
                  <a:schemeClr val="tx1"/>
                </a:solidFill>
                <a:latin typeface="+mn-lt"/>
                <a:ea typeface="+mn-ea"/>
                <a:cs typeface="+mn-cs"/>
              </a:rPr>
              <a:t>The direct effects: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smtClean="0">
                <a:solidFill>
                  <a:schemeClr val="tx1"/>
                </a:solidFill>
                <a:latin typeface="+mn-lt"/>
                <a:ea typeface="+mn-ea"/>
                <a:cs typeface="+mn-cs"/>
              </a:rPr>
              <a:t>There is extensive sympathetic </a:t>
            </a:r>
            <a:r>
              <a:rPr lang="en-US" sz="1200" b="1" i="0" kern="1200" baseline="0" dirty="0" err="1" smtClean="0">
                <a:solidFill>
                  <a:schemeClr val="tx1"/>
                </a:solidFill>
                <a:latin typeface="+mn-lt"/>
                <a:ea typeface="+mn-ea"/>
                <a:cs typeface="+mn-cs"/>
              </a:rPr>
              <a:t>innervation</a:t>
            </a:r>
            <a:r>
              <a:rPr lang="en-US" sz="1200" b="1" i="0" kern="1200" baseline="0" dirty="0" smtClean="0">
                <a:solidFill>
                  <a:schemeClr val="tx1"/>
                </a:solidFill>
                <a:latin typeface="+mn-lt"/>
                <a:ea typeface="+mn-ea"/>
                <a:cs typeface="+mn-cs"/>
              </a:rPr>
              <a:t> to the coronary vessels. The sympathetic transmitter substances </a:t>
            </a:r>
            <a:r>
              <a:rPr lang="en-US" sz="1200" b="1" i="0" kern="1200" baseline="0" dirty="0" err="1" smtClean="0">
                <a:solidFill>
                  <a:schemeClr val="tx1"/>
                </a:solidFill>
                <a:latin typeface="+mn-lt"/>
                <a:ea typeface="+mn-ea"/>
                <a:cs typeface="+mn-cs"/>
              </a:rPr>
              <a:t>norepinephrine</a:t>
            </a:r>
            <a:r>
              <a:rPr lang="en-US" sz="1200" b="1" i="0" kern="1200" baseline="0" dirty="0" smtClean="0">
                <a:solidFill>
                  <a:schemeClr val="tx1"/>
                </a:solidFill>
                <a:latin typeface="+mn-lt"/>
                <a:ea typeface="+mn-ea"/>
                <a:cs typeface="+mn-cs"/>
              </a:rPr>
              <a:t> and epinephrine can have either vascular constrictor or vascular dilator effects depending on the type of the receptors in the blood vessel walls. The constrictor receptors are called alpha receptors and the dilator receptors are called beta receptors. Both alpha and beta receptors exist in the coronary vessels. The sympathetic  stimulation usually causes slight overall coronary constriction.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kern="1200" baseline="0" dirty="0" smtClean="0">
              <a:solidFill>
                <a:schemeClr val="tx1"/>
              </a:solidFill>
              <a:latin typeface="+mn-lt"/>
              <a:ea typeface="+mn-ea"/>
              <a:cs typeface="+mn-cs"/>
            </a:endParaRPr>
          </a:p>
          <a:p>
            <a:pPr marL="228600" indent="-228600" algn="l" rtl="0">
              <a:buFont typeface="+mj-lt"/>
              <a:buAutoNum type="arabicPeriod" startAt="2"/>
            </a:pPr>
            <a:r>
              <a:rPr lang="en-US" sz="1200" b="1" i="0" kern="1200" baseline="0" dirty="0" smtClean="0">
                <a:solidFill>
                  <a:schemeClr val="tx1"/>
                </a:solidFill>
                <a:latin typeface="+mn-lt"/>
                <a:ea typeface="+mn-ea"/>
                <a:cs typeface="+mn-cs"/>
              </a:rPr>
              <a:t>The indirect effects:</a:t>
            </a:r>
          </a:p>
          <a:p>
            <a:pPr marL="228600" indent="-228600" algn="l" rtl="0">
              <a:buFont typeface="+mj-lt"/>
              <a:buNone/>
            </a:pPr>
            <a:r>
              <a:rPr lang="en-US" sz="1200" b="1" i="0" kern="1200" baseline="0" dirty="0" smtClean="0">
                <a:solidFill>
                  <a:schemeClr val="tx1"/>
                </a:solidFill>
                <a:latin typeface="+mn-lt"/>
                <a:ea typeface="+mn-ea"/>
                <a:cs typeface="+mn-cs"/>
              </a:rPr>
              <a:t> which are mostly opposite to the direct effects, play a far </a:t>
            </a:r>
            <a:r>
              <a:rPr lang="en-US" sz="1200" b="1" i="0" u="sng" kern="1200" baseline="0" dirty="0" smtClean="0">
                <a:solidFill>
                  <a:schemeClr val="tx1"/>
                </a:solidFill>
                <a:latin typeface="+mn-lt"/>
                <a:ea typeface="+mn-ea"/>
                <a:cs typeface="+mn-cs"/>
              </a:rPr>
              <a:t>more important role </a:t>
            </a:r>
            <a:r>
              <a:rPr lang="en-US" sz="1200" b="1" i="0" kern="1200" baseline="0" dirty="0" smtClean="0">
                <a:solidFill>
                  <a:schemeClr val="tx1"/>
                </a:solidFill>
                <a:latin typeface="+mn-lt"/>
                <a:ea typeface="+mn-ea"/>
                <a:cs typeface="+mn-cs"/>
              </a:rPr>
              <a:t>in normal control of coronary blood flow</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smtClean="0">
                <a:solidFill>
                  <a:schemeClr val="tx1"/>
                </a:solidFill>
                <a:latin typeface="+mn-lt"/>
                <a:ea typeface="+mn-ea"/>
                <a:cs typeface="+mn-cs"/>
              </a:rPr>
              <a:t>The sympathetic stimulation, which releases </a:t>
            </a:r>
            <a:r>
              <a:rPr lang="en-US" sz="1200" b="1" i="0" kern="1200" baseline="0" dirty="0" err="1" smtClean="0">
                <a:solidFill>
                  <a:schemeClr val="tx1"/>
                </a:solidFill>
                <a:latin typeface="+mn-lt"/>
                <a:ea typeface="+mn-ea"/>
                <a:cs typeface="+mn-cs"/>
              </a:rPr>
              <a:t>norepinephrine</a:t>
            </a:r>
            <a:r>
              <a:rPr lang="en-US" sz="1200" b="1" i="0" kern="1200" baseline="0" dirty="0" smtClean="0">
                <a:solidFill>
                  <a:schemeClr val="tx1"/>
                </a:solidFill>
                <a:latin typeface="+mn-lt"/>
                <a:ea typeface="+mn-ea"/>
                <a:cs typeface="+mn-cs"/>
              </a:rPr>
              <a:t> and epinephrine, increases both heart rate and heart contractility as well as increases the rate of metabolism of the heart. In turn, the increased metabolism of the heart sets off local blood flow regulatory mechanisms for dilating the coronary vessels, and the blood flow increases approximately in proportion to the metabolic needs of the heart muscle.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0" u="sng" kern="1200" baseline="0" dirty="0" smtClean="0">
                <a:solidFill>
                  <a:schemeClr val="tx1"/>
                </a:solidFill>
                <a:latin typeface="+mn-lt"/>
                <a:ea typeface="+mn-ea"/>
                <a:cs typeface="+mn-cs"/>
              </a:rPr>
              <a:t>Whenever the direct effects of nervous stimulation alter the coronary blood flow in the wrong direction, the metabolic control of coronary flow usually overrides the direct coronary nervous effects within seconds.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kern="1200" baseline="0" dirty="0" smtClean="0">
              <a:solidFill>
                <a:schemeClr val="tx1"/>
              </a:solidFill>
              <a:latin typeface="+mn-lt"/>
              <a:ea typeface="+mn-ea"/>
              <a:cs typeface="+mn-cs"/>
            </a:endParaRPr>
          </a:p>
          <a:p>
            <a:pPr algn="l" rtl="0"/>
            <a:endParaRPr lang="en-US" sz="1200" b="1" i="0" u="sng" kern="1200" baseline="0" dirty="0" smtClean="0">
              <a:solidFill>
                <a:schemeClr val="tx1"/>
              </a:solidFill>
              <a:latin typeface="+mn-lt"/>
              <a:ea typeface="+mn-ea"/>
              <a:cs typeface="+mn-cs"/>
            </a:endParaRPr>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10</a:t>
            </a:fld>
            <a:endParaRPr lang="ar-IQ"/>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fontScale="92500" lnSpcReduction="20000"/>
          </a:bodyPr>
          <a:lstStyle/>
          <a:p>
            <a:pPr algn="l" rtl="0"/>
            <a:endParaRPr lang="en-US" sz="1200" b="1" i="0" kern="1200" baseline="0" dirty="0" smtClean="0">
              <a:solidFill>
                <a:schemeClr val="tx1"/>
              </a:solidFill>
              <a:latin typeface="+mn-lt"/>
              <a:ea typeface="+mn-ea"/>
              <a:cs typeface="+mn-cs"/>
            </a:endParaRPr>
          </a:p>
          <a:p>
            <a:pPr marL="228600" indent="-228600" algn="l" rtl="0">
              <a:buFont typeface="+mj-lt"/>
              <a:buAutoNum type="alphaUcPeriod"/>
            </a:pPr>
            <a:r>
              <a:rPr lang="en-US" sz="1200" b="1" i="0" u="none" kern="1200" baseline="0" dirty="0" smtClean="0">
                <a:solidFill>
                  <a:schemeClr val="tx1"/>
                </a:solidFill>
                <a:latin typeface="+mn-lt"/>
                <a:ea typeface="+mn-ea"/>
                <a:cs typeface="+mn-cs"/>
              </a:rPr>
              <a:t>Parasympathetic</a:t>
            </a:r>
            <a:r>
              <a:rPr lang="en-US" sz="1200" b="1" i="0" kern="1200" baseline="0" dirty="0" smtClean="0">
                <a:solidFill>
                  <a:schemeClr val="tx1"/>
                </a:solidFill>
                <a:latin typeface="+mn-lt"/>
                <a:ea typeface="+mn-ea"/>
                <a:cs typeface="+mn-cs"/>
              </a:rPr>
              <a:t>  stimulation: </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endParaRPr lang="en-US" sz="1200" b="1" i="0" kern="1200" baseline="0" dirty="0" smtClean="0">
              <a:solidFill>
                <a:schemeClr val="tx1"/>
              </a:solidFill>
              <a:latin typeface="+mn-lt"/>
              <a:ea typeface="+mn-ea"/>
              <a:cs typeface="+mn-cs"/>
            </a:endParaRP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1" i="0" kern="1200" baseline="0" dirty="0" smtClean="0">
                <a:solidFill>
                  <a:schemeClr val="tx1"/>
                </a:solidFill>
                <a:latin typeface="+mn-lt"/>
                <a:ea typeface="+mn-ea"/>
                <a:cs typeface="+mn-cs"/>
              </a:rPr>
              <a:t>The direct effects: </a:t>
            </a:r>
          </a:p>
          <a:p>
            <a:pPr marL="228600" marR="0" indent="-228600" algn="l" defTabSz="914400" rtl="0" eaLnBrk="1" fontAlgn="auto" latinLnBrk="0" hangingPunct="1">
              <a:lnSpc>
                <a:spcPct val="100000"/>
              </a:lnSpc>
              <a:spcBef>
                <a:spcPts val="0"/>
              </a:spcBef>
              <a:spcAft>
                <a:spcPts val="0"/>
              </a:spcAft>
              <a:buClrTx/>
              <a:buSzTx/>
              <a:buFont typeface="+mj-lt"/>
              <a:buNone/>
              <a:tabLst/>
              <a:defRPr/>
            </a:pPr>
            <a:r>
              <a:rPr lang="en-US" sz="1200" b="1" i="0" kern="1200" baseline="0" dirty="0" smtClean="0">
                <a:solidFill>
                  <a:schemeClr val="tx1"/>
                </a:solidFill>
                <a:latin typeface="+mn-lt"/>
                <a:ea typeface="+mn-ea"/>
                <a:cs typeface="+mn-cs"/>
              </a:rPr>
              <a:t>     The distribution of </a:t>
            </a:r>
            <a:r>
              <a:rPr lang="en-US" sz="1200" b="1" i="0" u="none" kern="1200" baseline="0" dirty="0" smtClean="0">
                <a:solidFill>
                  <a:schemeClr val="tx1"/>
                </a:solidFill>
                <a:latin typeface="+mn-lt"/>
                <a:ea typeface="+mn-ea"/>
                <a:cs typeface="+mn-cs"/>
              </a:rPr>
              <a:t>parasympathetic</a:t>
            </a:r>
            <a:r>
              <a:rPr lang="en-US" sz="1200" b="1" i="0" kern="1200" baseline="0" dirty="0" smtClean="0">
                <a:solidFill>
                  <a:schemeClr val="tx1"/>
                </a:solidFill>
                <a:latin typeface="+mn-lt"/>
                <a:ea typeface="+mn-ea"/>
                <a:cs typeface="+mn-cs"/>
              </a:rPr>
              <a:t> (</a:t>
            </a:r>
            <a:r>
              <a:rPr lang="en-US" sz="1200" b="1" i="0" kern="1200" baseline="0" dirty="0" err="1" smtClean="0">
                <a:solidFill>
                  <a:schemeClr val="tx1"/>
                </a:solidFill>
                <a:latin typeface="+mn-lt"/>
                <a:ea typeface="+mn-ea"/>
                <a:cs typeface="+mn-cs"/>
              </a:rPr>
              <a:t>vagal</a:t>
            </a:r>
            <a:r>
              <a:rPr lang="en-US" sz="1200" b="1" i="0" kern="1200" baseline="0" dirty="0" smtClean="0">
                <a:solidFill>
                  <a:schemeClr val="tx1"/>
                </a:solidFill>
                <a:latin typeface="+mn-lt"/>
                <a:ea typeface="+mn-ea"/>
                <a:cs typeface="+mn-cs"/>
              </a:rPr>
              <a:t>) nerve fibers to the ventricular coronary system is not very great. However, the acetylcholine released by parasympathetic stimulation has a direct effect to dilate the coronary arteries</a:t>
            </a:r>
          </a:p>
          <a:p>
            <a:pPr marL="228600" indent="-228600" algn="l" rtl="0">
              <a:buFont typeface="+mj-lt"/>
              <a:buAutoNum type="arabicPeriod"/>
            </a:pPr>
            <a:endParaRPr lang="en-US" sz="1200" b="1" i="0" kern="1200" baseline="0" dirty="0" smtClean="0">
              <a:solidFill>
                <a:schemeClr val="tx1"/>
              </a:solidFill>
              <a:latin typeface="+mn-lt"/>
              <a:ea typeface="+mn-ea"/>
              <a:cs typeface="+mn-cs"/>
            </a:endParaRPr>
          </a:p>
          <a:p>
            <a:pPr marL="228600" indent="-228600" algn="l" rtl="0">
              <a:buFont typeface="+mj-lt"/>
              <a:buAutoNum type="arabicPeriod" startAt="2"/>
            </a:pPr>
            <a:r>
              <a:rPr lang="en-US" sz="1200" b="1" i="0" kern="1200" baseline="0" dirty="0" smtClean="0">
                <a:solidFill>
                  <a:schemeClr val="tx1"/>
                </a:solidFill>
                <a:latin typeface="+mn-lt"/>
                <a:ea typeface="+mn-ea"/>
                <a:cs typeface="+mn-cs"/>
              </a:rPr>
              <a:t>The indirect effects:</a:t>
            </a:r>
          </a:p>
          <a:p>
            <a:pPr marL="228600" indent="-228600" algn="l" rtl="0">
              <a:buFont typeface="+mj-lt"/>
              <a:buNone/>
            </a:pPr>
            <a:r>
              <a:rPr lang="en-US" sz="1200" b="1" i="0" kern="1200" baseline="0" dirty="0" smtClean="0">
                <a:solidFill>
                  <a:schemeClr val="tx1"/>
                </a:solidFill>
                <a:latin typeface="+mn-lt"/>
                <a:ea typeface="+mn-ea"/>
                <a:cs typeface="+mn-cs"/>
              </a:rPr>
              <a:t>     which are mostly opposite to the direct effects, play a far </a:t>
            </a:r>
            <a:r>
              <a:rPr lang="en-US" sz="1200" b="1" i="0" u="sng" kern="1200" baseline="0" dirty="0" smtClean="0">
                <a:solidFill>
                  <a:schemeClr val="tx1"/>
                </a:solidFill>
                <a:latin typeface="+mn-lt"/>
                <a:ea typeface="+mn-ea"/>
                <a:cs typeface="+mn-cs"/>
              </a:rPr>
              <a:t>more important role </a:t>
            </a:r>
            <a:r>
              <a:rPr lang="en-US" sz="1200" b="1" i="0" kern="1200" baseline="0" dirty="0" smtClean="0">
                <a:solidFill>
                  <a:schemeClr val="tx1"/>
                </a:solidFill>
                <a:latin typeface="+mn-lt"/>
                <a:ea typeface="+mn-ea"/>
                <a:cs typeface="+mn-cs"/>
              </a:rPr>
              <a:t>in normal control of coronary blood flow. </a:t>
            </a:r>
            <a:r>
              <a:rPr lang="en-US" sz="1200" b="1" i="0" kern="1200" baseline="0" dirty="0" err="1" smtClean="0">
                <a:solidFill>
                  <a:schemeClr val="tx1"/>
                </a:solidFill>
                <a:latin typeface="+mn-lt"/>
                <a:ea typeface="+mn-ea"/>
                <a:cs typeface="+mn-cs"/>
              </a:rPr>
              <a:t>Vagal</a:t>
            </a:r>
            <a:r>
              <a:rPr lang="en-US" sz="1200" b="1" i="0" kern="1200" baseline="0" dirty="0" smtClean="0">
                <a:solidFill>
                  <a:schemeClr val="tx1"/>
                </a:solidFill>
                <a:latin typeface="+mn-lt"/>
                <a:ea typeface="+mn-ea"/>
                <a:cs typeface="+mn-cs"/>
              </a:rPr>
              <a:t> stimulation with its release of acetylcholine, slows the heart and has a slight depressive effect on heart contractility. These effects in turn decrease cardiac oxygen consumption and, therefore, indirectly constrict the coronary arteries.</a:t>
            </a:r>
          </a:p>
          <a:p>
            <a:pPr algn="l" rtl="0"/>
            <a:endParaRPr lang="en-US" sz="1200" b="1" i="0" kern="1200" baseline="0" dirty="0" smtClean="0">
              <a:solidFill>
                <a:schemeClr val="tx1"/>
              </a:solidFill>
              <a:latin typeface="+mn-lt"/>
              <a:ea typeface="+mn-ea"/>
              <a:cs typeface="+mn-cs"/>
            </a:endParaRPr>
          </a:p>
        </p:txBody>
      </p:sp>
      <p:sp>
        <p:nvSpPr>
          <p:cNvPr id="4" name="عنصر نائب لرقم الشريحة 3"/>
          <p:cNvSpPr>
            <a:spLocks noGrp="1"/>
          </p:cNvSpPr>
          <p:nvPr>
            <p:ph type="sldNum" sz="quarter" idx="10"/>
          </p:nvPr>
        </p:nvSpPr>
        <p:spPr/>
        <p:txBody>
          <a:bodyPr/>
          <a:lstStyle/>
          <a:p>
            <a:fld id="{E2550814-9111-4D46-9F75-3A0D65D83801}" type="slidenum">
              <a:rPr lang="ar-IQ" smtClean="0"/>
              <a:pPr/>
              <a:t>11</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Pr>
        <a:gradFill rotWithShape="0">
          <a:gsLst>
            <a:gs pos="0">
              <a:srgbClr val="0000CC"/>
            </a:gs>
            <a:gs pos="50000">
              <a:srgbClr val="00005E"/>
            </a:gs>
            <a:gs pos="100000">
              <a:srgbClr val="0000CC"/>
            </a:gs>
          </a:gsLst>
          <a:lin ang="5400000" scaled="1"/>
        </a:gradFill>
        <a:effectLst/>
      </p:bgPr>
    </p:bg>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0" y="0"/>
            <a:ext cx="9144000" cy="2209800"/>
          </a:xfrm>
          <a:prstGeom prst="rect">
            <a:avLst/>
          </a:prstGeom>
          <a:solidFill>
            <a:schemeClr val="bg1"/>
          </a:solidFill>
          <a:ln w="9525">
            <a:noFill/>
            <a:miter lim="800000"/>
            <a:headEnd/>
            <a:tailEnd/>
          </a:ln>
          <a:effectLst/>
        </p:spPr>
        <p:txBody>
          <a:bodyPr wrap="none" anchor="ctr"/>
          <a:lstStyle/>
          <a:p>
            <a:pPr algn="r" eaLnBrk="0" hangingPunct="0">
              <a:defRPr/>
            </a:pPr>
            <a:endParaRPr lang="ar-IQ">
              <a:cs typeface="+mn-cs"/>
            </a:endParaRPr>
          </a:p>
        </p:txBody>
      </p:sp>
      <p:sp>
        <p:nvSpPr>
          <p:cNvPr id="5" name="Text Box 11"/>
          <p:cNvSpPr txBox="1">
            <a:spLocks noChangeArrowheads="1"/>
          </p:cNvSpPr>
          <p:nvPr userDrawn="1"/>
        </p:nvSpPr>
        <p:spPr bwMode="auto">
          <a:xfrm>
            <a:off x="457200" y="533400"/>
            <a:ext cx="8229600" cy="1008063"/>
          </a:xfrm>
          <a:prstGeom prst="rect">
            <a:avLst/>
          </a:prstGeom>
          <a:noFill/>
          <a:ln w="9525">
            <a:noFill/>
            <a:miter lim="800000"/>
            <a:headEnd/>
            <a:tailEnd/>
          </a:ln>
          <a:effectLst/>
        </p:spPr>
        <p:txBody>
          <a:bodyPr>
            <a:spAutoFit/>
          </a:bodyPr>
          <a:lstStyle/>
          <a:p>
            <a:pPr algn="ctr" eaLnBrk="0" hangingPunct="0">
              <a:defRPr/>
            </a:pPr>
            <a:r>
              <a:rPr lang="en-US" sz="4000">
                <a:solidFill>
                  <a:srgbClr val="339933"/>
                </a:solidFill>
                <a:latin typeface="Georgia" pitchFamily="18" charset="0"/>
                <a:cs typeface="+mn-cs"/>
              </a:rPr>
              <a:t>Human Anatomy &amp; Physiology</a:t>
            </a:r>
            <a:endParaRPr lang="en-US" sz="2000">
              <a:solidFill>
                <a:srgbClr val="339933"/>
              </a:solidFill>
              <a:latin typeface="Georgia" pitchFamily="18" charset="0"/>
              <a:cs typeface="+mn-cs"/>
            </a:endParaRPr>
          </a:p>
          <a:p>
            <a:pPr algn="ctr" eaLnBrk="0" hangingPunct="0">
              <a:lnSpc>
                <a:spcPct val="130000"/>
              </a:lnSpc>
              <a:defRPr/>
            </a:pPr>
            <a:r>
              <a:rPr lang="en-US" sz="1500">
                <a:latin typeface="Arial" pitchFamily="34" charset="0"/>
                <a:cs typeface="+mn-cs"/>
              </a:rPr>
              <a:t>FIFTH EDITION</a:t>
            </a:r>
            <a:endParaRPr lang="en-US" sz="2000">
              <a:solidFill>
                <a:schemeClr val="bg1"/>
              </a:solidFill>
              <a:latin typeface="Georgia" pitchFamily="18" charset="0"/>
              <a:cs typeface="+mn-cs"/>
            </a:endParaRPr>
          </a:p>
        </p:txBody>
      </p:sp>
      <p:sp>
        <p:nvSpPr>
          <p:cNvPr id="6" name="Text Box 12"/>
          <p:cNvSpPr txBox="1">
            <a:spLocks noChangeArrowheads="1"/>
          </p:cNvSpPr>
          <p:nvPr userDrawn="1"/>
        </p:nvSpPr>
        <p:spPr bwMode="auto">
          <a:xfrm>
            <a:off x="5943600" y="1600200"/>
            <a:ext cx="2133600" cy="338138"/>
          </a:xfrm>
          <a:prstGeom prst="rect">
            <a:avLst/>
          </a:prstGeom>
          <a:noFill/>
          <a:ln w="9525">
            <a:noFill/>
            <a:miter lim="800000"/>
            <a:headEnd/>
            <a:tailEnd/>
          </a:ln>
          <a:effectLst/>
        </p:spPr>
        <p:txBody>
          <a:bodyPr>
            <a:spAutoFit/>
          </a:bodyPr>
          <a:lstStyle/>
          <a:p>
            <a:pPr algn="r" eaLnBrk="0" hangingPunct="0">
              <a:defRPr/>
            </a:pPr>
            <a:r>
              <a:rPr lang="en-US" sz="1600" b="1">
                <a:solidFill>
                  <a:srgbClr val="008000"/>
                </a:solidFill>
                <a:latin typeface="Georgia" pitchFamily="18" charset="0"/>
                <a:cs typeface="+mn-cs"/>
              </a:rPr>
              <a:t>Elaine N. Marieb</a:t>
            </a:r>
            <a:endParaRPr lang="en-US" sz="1600" b="1">
              <a:solidFill>
                <a:srgbClr val="009900"/>
              </a:solidFill>
              <a:latin typeface="Georgia" pitchFamily="18" charset="0"/>
              <a:cs typeface="+mn-cs"/>
            </a:endParaRPr>
          </a:p>
        </p:txBody>
      </p:sp>
      <p:sp>
        <p:nvSpPr>
          <p:cNvPr id="7" name="Text Box 13"/>
          <p:cNvSpPr txBox="1">
            <a:spLocks noChangeArrowheads="1"/>
          </p:cNvSpPr>
          <p:nvPr userDrawn="1"/>
        </p:nvSpPr>
        <p:spPr bwMode="auto">
          <a:xfrm>
            <a:off x="2297113" y="76200"/>
            <a:ext cx="4643437" cy="307975"/>
          </a:xfrm>
          <a:prstGeom prst="rect">
            <a:avLst/>
          </a:prstGeom>
          <a:noFill/>
          <a:ln w="9525">
            <a:noFill/>
            <a:miter lim="800000"/>
            <a:headEnd/>
            <a:tailEnd/>
          </a:ln>
          <a:effectLst/>
        </p:spPr>
        <p:txBody>
          <a:bodyPr wrap="none">
            <a:spAutoFit/>
          </a:bodyPr>
          <a:lstStyle/>
          <a:p>
            <a:pPr algn="ctr" eaLnBrk="0" hangingPunct="0">
              <a:defRPr/>
            </a:pPr>
            <a:r>
              <a:rPr lang="en-US" sz="1400">
                <a:solidFill>
                  <a:srgbClr val="990000"/>
                </a:solidFill>
                <a:latin typeface="Georgia" pitchFamily="18" charset="0"/>
                <a:cs typeface="+mn-cs"/>
              </a:rPr>
              <a:t>PowerPoint</a:t>
            </a:r>
            <a:r>
              <a:rPr lang="en-US" sz="1400" baseline="30000">
                <a:solidFill>
                  <a:srgbClr val="990000"/>
                </a:solidFill>
                <a:latin typeface="Georgia" pitchFamily="18" charset="0"/>
                <a:cs typeface="+mn-cs"/>
              </a:rPr>
              <a:t>®</a:t>
            </a:r>
            <a:r>
              <a:rPr lang="en-US" sz="1400">
                <a:solidFill>
                  <a:srgbClr val="990000"/>
                </a:solidFill>
                <a:latin typeface="Georgia" pitchFamily="18" charset="0"/>
                <a:cs typeface="+mn-cs"/>
              </a:rPr>
              <a:t> Lecture Slide Presentation by Vince Austin</a:t>
            </a:r>
          </a:p>
        </p:txBody>
      </p:sp>
      <p:sp>
        <p:nvSpPr>
          <p:cNvPr id="8" name="Line 14"/>
          <p:cNvSpPr>
            <a:spLocks noChangeShapeType="1"/>
          </p:cNvSpPr>
          <p:nvPr userDrawn="1"/>
        </p:nvSpPr>
        <p:spPr bwMode="auto">
          <a:xfrm>
            <a:off x="8305800" y="1828800"/>
            <a:ext cx="0" cy="3962400"/>
          </a:xfrm>
          <a:prstGeom prst="line">
            <a:avLst/>
          </a:prstGeom>
          <a:noFill/>
          <a:ln w="12700">
            <a:solidFill>
              <a:srgbClr val="CC0000"/>
            </a:solidFill>
            <a:round/>
            <a:headEnd/>
            <a:tailEnd/>
          </a:ln>
          <a:effectLst/>
        </p:spPr>
        <p:txBody>
          <a:bodyPr wrap="none" anchor="ctr"/>
          <a:lstStyle/>
          <a:p>
            <a:pPr algn="r" eaLnBrk="0" hangingPunct="0">
              <a:defRPr/>
            </a:pPr>
            <a:endParaRPr lang="ar-IQ">
              <a:cs typeface="+mn-cs"/>
            </a:endParaRPr>
          </a:p>
        </p:txBody>
      </p:sp>
      <p:sp>
        <p:nvSpPr>
          <p:cNvPr id="9" name="Rectangle 15"/>
          <p:cNvSpPr>
            <a:spLocks noChangeArrowheads="1"/>
          </p:cNvSpPr>
          <p:nvPr userDrawn="1"/>
        </p:nvSpPr>
        <p:spPr bwMode="auto">
          <a:xfrm>
            <a:off x="8229600" y="5715000"/>
            <a:ext cx="152400" cy="152400"/>
          </a:xfrm>
          <a:prstGeom prst="rect">
            <a:avLst/>
          </a:prstGeom>
          <a:solidFill>
            <a:srgbClr val="CC0000"/>
          </a:solidFill>
          <a:ln w="9525">
            <a:noFill/>
            <a:miter lim="800000"/>
            <a:headEnd/>
            <a:tailEnd/>
          </a:ln>
          <a:effectLst/>
        </p:spPr>
        <p:txBody>
          <a:bodyPr wrap="none" anchor="ctr"/>
          <a:lstStyle/>
          <a:p>
            <a:pPr algn="r" eaLnBrk="0" hangingPunct="0">
              <a:defRPr/>
            </a:pPr>
            <a:endParaRPr lang="ar-IQ">
              <a:cs typeface="+mn-cs"/>
            </a:endParaRPr>
          </a:p>
        </p:txBody>
      </p:sp>
      <p:sp>
        <p:nvSpPr>
          <p:cNvPr id="10" name="Text Box 16"/>
          <p:cNvSpPr txBox="1">
            <a:spLocks noChangeArrowheads="1"/>
          </p:cNvSpPr>
          <p:nvPr userDrawn="1"/>
        </p:nvSpPr>
        <p:spPr bwMode="auto">
          <a:xfrm>
            <a:off x="2474913" y="6461125"/>
            <a:ext cx="4211637" cy="246063"/>
          </a:xfrm>
          <a:prstGeom prst="rect">
            <a:avLst/>
          </a:prstGeom>
          <a:noFill/>
          <a:ln w="9525">
            <a:noFill/>
            <a:miter lim="800000"/>
            <a:headEnd/>
            <a:tailEnd/>
          </a:ln>
          <a:effectLst/>
        </p:spPr>
        <p:txBody>
          <a:bodyPr wrap="none">
            <a:spAutoFit/>
          </a:bodyPr>
          <a:lstStyle/>
          <a:p>
            <a:pPr algn="ctr" eaLnBrk="0" hangingPunct="0">
              <a:defRPr/>
            </a:pPr>
            <a:r>
              <a:rPr lang="en-US" sz="1000">
                <a:cs typeface="+mn-cs"/>
              </a:rPr>
              <a:t>Copyright © 2003 Pearson Education, Inc. publishing as Benjamin Cummings</a:t>
            </a:r>
          </a:p>
        </p:txBody>
      </p:sp>
      <p:sp>
        <p:nvSpPr>
          <p:cNvPr id="4102" name="Rectangle 6"/>
          <p:cNvSpPr>
            <a:spLocks noGrp="1" noChangeArrowheads="1"/>
          </p:cNvSpPr>
          <p:nvPr>
            <p:ph type="ctrTitle"/>
          </p:nvPr>
        </p:nvSpPr>
        <p:spPr>
          <a:xfrm>
            <a:off x="685800" y="2597151"/>
            <a:ext cx="7772400" cy="523220"/>
          </a:xfrm>
        </p:spPr>
        <p:txBody>
          <a:bodyPr anchor="ctr"/>
          <a:lstStyle>
            <a:lvl1pPr algn="ctr">
              <a:defRPr sz="4000">
                <a:solidFill>
                  <a:schemeClr val="bg1"/>
                </a:solidFill>
              </a:defRPr>
            </a:lvl1pPr>
          </a:lstStyle>
          <a:p>
            <a:r>
              <a:rPr lang="en-US"/>
              <a:t>Click to edit Master title style</a:t>
            </a:r>
          </a:p>
        </p:txBody>
      </p:sp>
      <p:sp>
        <p:nvSpPr>
          <p:cNvPr id="4103" name="Rectangle 7"/>
          <p:cNvSpPr>
            <a:spLocks noGrp="1" noChangeArrowheads="1"/>
          </p:cNvSpPr>
          <p:nvPr>
            <p:ph type="subTitle" idx="1"/>
          </p:nvPr>
        </p:nvSpPr>
        <p:spPr>
          <a:xfrm>
            <a:off x="1371600" y="3352800"/>
            <a:ext cx="6400800" cy="1255728"/>
          </a:xfrm>
        </p:spPr>
        <p:txBody>
          <a:bodyPr anchor="t"/>
          <a:lstStyle>
            <a:lvl1pPr marL="0" indent="0" algn="ctr">
              <a:spcBef>
                <a:spcPct val="0"/>
              </a:spcBef>
              <a:buFontTx/>
              <a:buNone/>
              <a:defRPr sz="4200" b="1">
                <a:solidFill>
                  <a:srgbClr val="FFCC99"/>
                </a:solidFill>
              </a:defRPr>
            </a:lvl1pPr>
          </a:lstStyle>
          <a:p>
            <a:r>
              <a:rPr lang="en-US"/>
              <a:t>Click to edit Master subtitle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14"/>
          <p:cNvSpPr>
            <a:spLocks noGrp="1" noChangeArrowheads="1"/>
          </p:cNvSpPr>
          <p:nvPr>
            <p:ph type="sldNum" sz="quarter" idx="10"/>
          </p:nvPr>
        </p:nvSpPr>
        <p:spPr>
          <a:ln/>
        </p:spPr>
        <p:txBody>
          <a:bodyPr/>
          <a:lstStyle>
            <a:lvl1pPr>
              <a:defRPr/>
            </a:lvl1pPr>
          </a:lstStyle>
          <a:p>
            <a:pPr>
              <a:defRPr/>
            </a:pPr>
            <a:fld id="{1BF9E0C4-39EB-45AF-87A7-13F216FE09C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954107"/>
          </a:xfrm>
        </p:spPr>
        <p:txBody>
          <a:bodyPr/>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4"/>
            <a:ext cx="7772400" cy="369332"/>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sldNum" sz="quarter" idx="10"/>
          </p:nvPr>
        </p:nvSpPr>
        <p:spPr>
          <a:ln/>
        </p:spPr>
        <p:txBody>
          <a:bodyPr/>
          <a:lstStyle>
            <a:lvl1pPr>
              <a:defRPr/>
            </a:lvl1pPr>
          </a:lstStyle>
          <a:p>
            <a:pPr>
              <a:defRPr/>
            </a:pPr>
            <a:fld id="{B44B3E9A-3186-430F-A8D7-4453EEA8CEF4}"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228600" y="2301876"/>
            <a:ext cx="4191000" cy="246836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572000" y="2301876"/>
            <a:ext cx="4191000" cy="246836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14"/>
          <p:cNvSpPr>
            <a:spLocks noGrp="1" noChangeArrowheads="1"/>
          </p:cNvSpPr>
          <p:nvPr>
            <p:ph type="sldNum" sz="quarter" idx="10"/>
          </p:nvPr>
        </p:nvSpPr>
        <p:spPr>
          <a:ln/>
        </p:spPr>
        <p:txBody>
          <a:bodyPr/>
          <a:lstStyle>
            <a:lvl1pPr>
              <a:defRPr/>
            </a:lvl1pPr>
          </a:lstStyle>
          <a:p>
            <a:pPr>
              <a:defRPr/>
            </a:pPr>
            <a:fld id="{8DF2C686-2D95-41C7-BE42-D8BC5F6E9E76}"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480131"/>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1" y="1535112"/>
            <a:ext cx="4040188" cy="75713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21575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6" y="1535112"/>
            <a:ext cx="4041775" cy="75713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21575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14"/>
          <p:cNvSpPr>
            <a:spLocks noGrp="1" noChangeArrowheads="1"/>
          </p:cNvSpPr>
          <p:nvPr>
            <p:ph type="sldNum" sz="quarter" idx="10"/>
          </p:nvPr>
        </p:nvSpPr>
        <p:spPr>
          <a:ln/>
        </p:spPr>
        <p:txBody>
          <a:bodyPr/>
          <a:lstStyle>
            <a:lvl1pPr>
              <a:defRPr/>
            </a:lvl1pPr>
          </a:lstStyle>
          <a:p>
            <a:pPr>
              <a:defRPr/>
            </a:pPr>
            <a:fld id="{4A0066BC-38A0-42BB-A0BE-AD1948A417E1}"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14"/>
          <p:cNvSpPr>
            <a:spLocks noGrp="1" noChangeArrowheads="1"/>
          </p:cNvSpPr>
          <p:nvPr>
            <p:ph type="sldNum" sz="quarter" idx="10"/>
          </p:nvPr>
        </p:nvSpPr>
        <p:spPr>
          <a:ln/>
        </p:spPr>
        <p:txBody>
          <a:bodyPr/>
          <a:lstStyle>
            <a:lvl1pPr>
              <a:defRPr/>
            </a:lvl1pPr>
          </a:lstStyle>
          <a:p>
            <a:pPr>
              <a:defRPr/>
            </a:pPr>
            <a:fld id="{A561686B-4027-455D-A819-F3817482ED01}"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sldNum" sz="quarter" idx="10"/>
          </p:nvPr>
        </p:nvSpPr>
        <p:spPr>
          <a:ln/>
        </p:spPr>
        <p:txBody>
          <a:bodyPr/>
          <a:lstStyle>
            <a:lvl1pPr>
              <a:defRPr/>
            </a:lvl1pPr>
          </a:lstStyle>
          <a:p>
            <a:pPr>
              <a:defRPr/>
            </a:pPr>
            <a:fld id="{362547C1-2481-4991-B5C8-36399AE10E9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52322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1"/>
            <a:ext cx="5111751" cy="28192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1" y="1435101"/>
            <a:ext cx="3008313" cy="2862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sldNum" sz="quarter" idx="10"/>
          </p:nvPr>
        </p:nvSpPr>
        <p:spPr>
          <a:ln/>
        </p:spPr>
        <p:txBody>
          <a:bodyPr/>
          <a:lstStyle>
            <a:lvl1pPr>
              <a:defRPr/>
            </a:lvl1pPr>
          </a:lstStyle>
          <a:p>
            <a:pPr>
              <a:defRPr/>
            </a:pPr>
            <a:fld id="{8AF41261-EAAE-4A2E-8053-F2B12DC46CA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307777"/>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53553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28623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sldNum" sz="quarter" idx="10"/>
          </p:nvPr>
        </p:nvSpPr>
        <p:spPr>
          <a:ln/>
        </p:spPr>
        <p:txBody>
          <a:bodyPr/>
          <a:lstStyle>
            <a:lvl1pPr>
              <a:defRPr/>
            </a:lvl1pPr>
          </a:lstStyle>
          <a:p>
            <a:pPr>
              <a:defRPr/>
            </a:pPr>
            <a:fld id="{9BEA809E-CCBE-426E-806E-8F5E693D4B95}"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a:xfrm>
            <a:off x="-2249243" y="2301876"/>
            <a:ext cx="11012245" cy="205094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14"/>
          <p:cNvSpPr>
            <a:spLocks noGrp="1" noChangeArrowheads="1"/>
          </p:cNvSpPr>
          <p:nvPr>
            <p:ph type="sldNum" sz="quarter" idx="10"/>
          </p:nvPr>
        </p:nvSpPr>
        <p:spPr>
          <a:ln/>
        </p:spPr>
        <p:txBody>
          <a:bodyPr/>
          <a:lstStyle>
            <a:lvl1pPr>
              <a:defRPr/>
            </a:lvl1pPr>
          </a:lstStyle>
          <a:p>
            <a:pPr>
              <a:defRPr/>
            </a:pPr>
            <a:fld id="{3FCDD234-1CCF-4F8D-940E-6A37EC4FEBE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02738" y="130176"/>
            <a:ext cx="960263" cy="4883150"/>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3229376" y="130176"/>
            <a:ext cx="3228576" cy="4883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14"/>
          <p:cNvSpPr>
            <a:spLocks noGrp="1" noChangeArrowheads="1"/>
          </p:cNvSpPr>
          <p:nvPr>
            <p:ph type="sldNum" sz="quarter" idx="10"/>
          </p:nvPr>
        </p:nvSpPr>
        <p:spPr>
          <a:ln/>
        </p:spPr>
        <p:txBody>
          <a:bodyPr/>
          <a:lstStyle>
            <a:lvl1pPr>
              <a:defRPr/>
            </a:lvl1pPr>
          </a:lstStyle>
          <a:p>
            <a:pPr>
              <a:defRPr/>
            </a:pPr>
            <a:fld id="{4F9E7AC3-E493-47BF-97E0-F174C21A154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06/05/1439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06/05/1439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06/05/1439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06/05/1439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06/05/1439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06/05/1439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30175"/>
            <a:ext cx="8610600" cy="479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600" y="2301875"/>
            <a:ext cx="8534400" cy="27352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8" name="Rectangle 14"/>
          <p:cNvSpPr>
            <a:spLocks noGrp="1" noChangeArrowheads="1"/>
          </p:cNvSpPr>
          <p:nvPr>
            <p:ph type="sldNum" sz="quarter" idx="4"/>
          </p:nvPr>
        </p:nvSpPr>
        <p:spPr bwMode="auto">
          <a:xfrm>
            <a:off x="70104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100000"/>
              </a:lnSpc>
              <a:spcBef>
                <a:spcPct val="0"/>
              </a:spcBef>
              <a:buClrTx/>
              <a:buFontTx/>
              <a:buNone/>
              <a:defRPr sz="1400" b="1">
                <a:solidFill>
                  <a:schemeClr val="tx1"/>
                </a:solidFill>
                <a:cs typeface="+mn-cs"/>
              </a:defRPr>
            </a:lvl1pPr>
          </a:lstStyle>
          <a:p>
            <a:pPr>
              <a:defRPr/>
            </a:pPr>
            <a:fld id="{5AA59F60-7366-47F9-A121-6D057333CC8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0" fontAlgn="base" hangingPunct="0">
        <a:lnSpc>
          <a:spcPct val="70000"/>
        </a:lnSpc>
        <a:spcBef>
          <a:spcPct val="0"/>
        </a:spcBef>
        <a:spcAft>
          <a:spcPct val="0"/>
        </a:spcAft>
        <a:defRPr sz="3600" b="1">
          <a:solidFill>
            <a:srgbClr val="990000"/>
          </a:solidFill>
          <a:latin typeface="+mj-lt"/>
          <a:ea typeface="+mj-ea"/>
          <a:cs typeface="+mj-cs"/>
        </a:defRPr>
      </a:lvl1pPr>
      <a:lvl2pPr algn="l" rtl="0" eaLnBrk="0" fontAlgn="base" hangingPunct="0">
        <a:lnSpc>
          <a:spcPct val="70000"/>
        </a:lnSpc>
        <a:spcBef>
          <a:spcPct val="0"/>
        </a:spcBef>
        <a:spcAft>
          <a:spcPct val="0"/>
        </a:spcAft>
        <a:defRPr sz="3600" b="1">
          <a:solidFill>
            <a:srgbClr val="990000"/>
          </a:solidFill>
          <a:latin typeface="Times New Roman" pitchFamily="18" charset="0"/>
        </a:defRPr>
      </a:lvl2pPr>
      <a:lvl3pPr algn="l" rtl="0" eaLnBrk="0" fontAlgn="base" hangingPunct="0">
        <a:lnSpc>
          <a:spcPct val="70000"/>
        </a:lnSpc>
        <a:spcBef>
          <a:spcPct val="0"/>
        </a:spcBef>
        <a:spcAft>
          <a:spcPct val="0"/>
        </a:spcAft>
        <a:defRPr sz="3600" b="1">
          <a:solidFill>
            <a:srgbClr val="990000"/>
          </a:solidFill>
          <a:latin typeface="Times New Roman" pitchFamily="18" charset="0"/>
        </a:defRPr>
      </a:lvl3pPr>
      <a:lvl4pPr algn="l" rtl="0" eaLnBrk="0" fontAlgn="base" hangingPunct="0">
        <a:lnSpc>
          <a:spcPct val="70000"/>
        </a:lnSpc>
        <a:spcBef>
          <a:spcPct val="0"/>
        </a:spcBef>
        <a:spcAft>
          <a:spcPct val="0"/>
        </a:spcAft>
        <a:defRPr sz="3600" b="1">
          <a:solidFill>
            <a:srgbClr val="990000"/>
          </a:solidFill>
          <a:latin typeface="Times New Roman" pitchFamily="18" charset="0"/>
        </a:defRPr>
      </a:lvl4pPr>
      <a:lvl5pPr algn="l" rtl="0" eaLnBrk="0" fontAlgn="base" hangingPunct="0">
        <a:lnSpc>
          <a:spcPct val="70000"/>
        </a:lnSpc>
        <a:spcBef>
          <a:spcPct val="0"/>
        </a:spcBef>
        <a:spcAft>
          <a:spcPct val="0"/>
        </a:spcAft>
        <a:defRPr sz="3600" b="1">
          <a:solidFill>
            <a:srgbClr val="990000"/>
          </a:solidFill>
          <a:latin typeface="Times New Roman" pitchFamily="18" charset="0"/>
        </a:defRPr>
      </a:lvl5pPr>
      <a:lvl6pPr marL="457200" algn="l" rtl="0" fontAlgn="base">
        <a:lnSpc>
          <a:spcPct val="70000"/>
        </a:lnSpc>
        <a:spcBef>
          <a:spcPct val="0"/>
        </a:spcBef>
        <a:spcAft>
          <a:spcPct val="0"/>
        </a:spcAft>
        <a:defRPr sz="3600" b="1">
          <a:solidFill>
            <a:srgbClr val="990000"/>
          </a:solidFill>
          <a:latin typeface="Times New Roman" pitchFamily="18" charset="0"/>
        </a:defRPr>
      </a:lvl6pPr>
      <a:lvl7pPr marL="914400" algn="l" rtl="0" fontAlgn="base">
        <a:lnSpc>
          <a:spcPct val="70000"/>
        </a:lnSpc>
        <a:spcBef>
          <a:spcPct val="0"/>
        </a:spcBef>
        <a:spcAft>
          <a:spcPct val="0"/>
        </a:spcAft>
        <a:defRPr sz="3600" b="1">
          <a:solidFill>
            <a:srgbClr val="990000"/>
          </a:solidFill>
          <a:latin typeface="Times New Roman" pitchFamily="18" charset="0"/>
        </a:defRPr>
      </a:lvl7pPr>
      <a:lvl8pPr marL="1371600" algn="l" rtl="0" fontAlgn="base">
        <a:lnSpc>
          <a:spcPct val="70000"/>
        </a:lnSpc>
        <a:spcBef>
          <a:spcPct val="0"/>
        </a:spcBef>
        <a:spcAft>
          <a:spcPct val="0"/>
        </a:spcAft>
        <a:defRPr sz="3600" b="1">
          <a:solidFill>
            <a:srgbClr val="990000"/>
          </a:solidFill>
          <a:latin typeface="Times New Roman" pitchFamily="18" charset="0"/>
        </a:defRPr>
      </a:lvl8pPr>
      <a:lvl9pPr marL="1828800" algn="l" rtl="0" fontAlgn="base">
        <a:lnSpc>
          <a:spcPct val="70000"/>
        </a:lnSpc>
        <a:spcBef>
          <a:spcPct val="0"/>
        </a:spcBef>
        <a:spcAft>
          <a:spcPct val="0"/>
        </a:spcAft>
        <a:defRPr sz="3600" b="1">
          <a:solidFill>
            <a:srgbClr val="990000"/>
          </a:solidFill>
          <a:latin typeface="Times New Roman" pitchFamily="18" charset="0"/>
        </a:defRPr>
      </a:lvl9pPr>
    </p:titleStyle>
    <p:bodyStyle>
      <a:lvl1pPr marL="342900" indent="-342900" algn="l" rtl="0" eaLnBrk="0" fontAlgn="base" hangingPunct="0">
        <a:lnSpc>
          <a:spcPct val="90000"/>
        </a:lnSpc>
        <a:spcBef>
          <a:spcPct val="40000"/>
        </a:spcBef>
        <a:spcAft>
          <a:spcPct val="0"/>
        </a:spcAft>
        <a:buClr>
          <a:srgbClr val="000099"/>
        </a:buClr>
        <a:buChar char="•"/>
        <a:defRPr sz="2900">
          <a:solidFill>
            <a:schemeClr val="tx1"/>
          </a:solidFill>
          <a:latin typeface="+mn-lt"/>
          <a:ea typeface="+mn-ea"/>
          <a:cs typeface="+mn-cs"/>
        </a:defRPr>
      </a:lvl1pPr>
      <a:lvl2pPr marL="742950" indent="-285750" algn="l" rtl="0" eaLnBrk="0" fontAlgn="base" hangingPunct="0">
        <a:lnSpc>
          <a:spcPct val="90000"/>
        </a:lnSpc>
        <a:spcBef>
          <a:spcPct val="40000"/>
        </a:spcBef>
        <a:spcAft>
          <a:spcPct val="0"/>
        </a:spcAft>
        <a:buClr>
          <a:srgbClr val="000099"/>
        </a:buClr>
        <a:buFont typeface="Times New Roman" pitchFamily="18" charset="0"/>
        <a:buChar char="•"/>
        <a:defRPr sz="2800">
          <a:solidFill>
            <a:schemeClr val="tx1"/>
          </a:solidFill>
          <a:latin typeface="+mn-lt"/>
        </a:defRPr>
      </a:lvl2pPr>
      <a:lvl3pPr marL="1143000" indent="-228600" algn="l" rtl="0" eaLnBrk="0" fontAlgn="base" hangingPunct="0">
        <a:lnSpc>
          <a:spcPct val="90000"/>
        </a:lnSpc>
        <a:spcBef>
          <a:spcPct val="40000"/>
        </a:spcBef>
        <a:spcAft>
          <a:spcPct val="0"/>
        </a:spcAft>
        <a:buClr>
          <a:srgbClr val="000099"/>
        </a:buClr>
        <a:buChar char="•"/>
        <a:defRPr sz="2800">
          <a:solidFill>
            <a:schemeClr val="tx1"/>
          </a:solidFill>
          <a:latin typeface="+mn-lt"/>
        </a:defRPr>
      </a:lvl3pPr>
      <a:lvl4pPr marL="1600200" indent="-228600" algn="l" rtl="0" eaLnBrk="0" fontAlgn="base" hangingPunct="0">
        <a:lnSpc>
          <a:spcPct val="90000"/>
        </a:lnSpc>
        <a:spcBef>
          <a:spcPct val="40000"/>
        </a:spcBef>
        <a:spcAft>
          <a:spcPct val="0"/>
        </a:spcAft>
        <a:buClr>
          <a:srgbClr val="000099"/>
        </a:buClr>
        <a:buChar char="–"/>
        <a:defRPr sz="2800">
          <a:solidFill>
            <a:schemeClr val="tx1"/>
          </a:solidFill>
          <a:latin typeface="+mn-lt"/>
        </a:defRPr>
      </a:lvl4pPr>
      <a:lvl5pPr marL="2057400" indent="-228600" algn="l" rtl="0" eaLnBrk="0" fontAlgn="base" hangingPunct="0">
        <a:lnSpc>
          <a:spcPct val="90000"/>
        </a:lnSpc>
        <a:spcBef>
          <a:spcPct val="40000"/>
        </a:spcBef>
        <a:spcAft>
          <a:spcPct val="0"/>
        </a:spcAft>
        <a:buClr>
          <a:srgbClr val="000099"/>
        </a:buClr>
        <a:buChar char="»"/>
        <a:defRPr sz="2800">
          <a:solidFill>
            <a:schemeClr val="tx1"/>
          </a:solidFill>
          <a:latin typeface="+mn-lt"/>
        </a:defRPr>
      </a:lvl5pPr>
      <a:lvl6pPr marL="2514600" indent="-228600" algn="l" rtl="0" fontAlgn="base">
        <a:lnSpc>
          <a:spcPct val="90000"/>
        </a:lnSpc>
        <a:spcBef>
          <a:spcPct val="40000"/>
        </a:spcBef>
        <a:spcAft>
          <a:spcPct val="0"/>
        </a:spcAft>
        <a:buClr>
          <a:srgbClr val="000099"/>
        </a:buClr>
        <a:buChar char="»"/>
        <a:defRPr sz="2800">
          <a:solidFill>
            <a:schemeClr val="tx1"/>
          </a:solidFill>
          <a:latin typeface="+mn-lt"/>
        </a:defRPr>
      </a:lvl6pPr>
      <a:lvl7pPr marL="2971800" indent="-228600" algn="l" rtl="0" fontAlgn="base">
        <a:lnSpc>
          <a:spcPct val="90000"/>
        </a:lnSpc>
        <a:spcBef>
          <a:spcPct val="40000"/>
        </a:spcBef>
        <a:spcAft>
          <a:spcPct val="0"/>
        </a:spcAft>
        <a:buClr>
          <a:srgbClr val="000099"/>
        </a:buClr>
        <a:buChar char="»"/>
        <a:defRPr sz="2800">
          <a:solidFill>
            <a:schemeClr val="tx1"/>
          </a:solidFill>
          <a:latin typeface="+mn-lt"/>
        </a:defRPr>
      </a:lvl7pPr>
      <a:lvl8pPr marL="3429000" indent="-228600" algn="l" rtl="0" fontAlgn="base">
        <a:lnSpc>
          <a:spcPct val="90000"/>
        </a:lnSpc>
        <a:spcBef>
          <a:spcPct val="40000"/>
        </a:spcBef>
        <a:spcAft>
          <a:spcPct val="0"/>
        </a:spcAft>
        <a:buClr>
          <a:srgbClr val="000099"/>
        </a:buClr>
        <a:buChar char="»"/>
        <a:defRPr sz="2800">
          <a:solidFill>
            <a:schemeClr val="tx1"/>
          </a:solidFill>
          <a:latin typeface="+mn-lt"/>
        </a:defRPr>
      </a:lvl8pPr>
      <a:lvl9pPr marL="3886200" indent="-228600" algn="l" rtl="0" fontAlgn="base">
        <a:lnSpc>
          <a:spcPct val="90000"/>
        </a:lnSpc>
        <a:spcBef>
          <a:spcPct val="40000"/>
        </a:spcBef>
        <a:spcAft>
          <a:spcPct val="0"/>
        </a:spcAft>
        <a:buClr>
          <a:srgbClr val="000099"/>
        </a:buClr>
        <a:buChar char="»"/>
        <a:defRPr sz="2800">
          <a:solidFill>
            <a:schemeClr val="tx1"/>
          </a:solidFill>
          <a:latin typeface="+mn-lt"/>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Slide Number Placeholder 3"/>
          <p:cNvSpPr>
            <a:spLocks noGrp="1"/>
          </p:cNvSpPr>
          <p:nvPr>
            <p:ph type="sldNum" sz="quarter" idx="10"/>
          </p:nvPr>
        </p:nvSpPr>
        <p:spPr/>
        <p:txBody>
          <a:bodyPr/>
          <a:lstStyle/>
          <a:p>
            <a:pPr>
              <a:defRPr/>
            </a:pPr>
            <a:fld id="{7B3D2B64-1C78-47C9-B615-171FC359094A}" type="slidenum">
              <a:rPr lang="en-US" smtClean="0"/>
              <a:pPr>
                <a:defRPr/>
              </a:pPr>
              <a:t>1</a:t>
            </a:fld>
            <a:endParaRPr lang="en-US" smtClean="0"/>
          </a:p>
        </p:txBody>
      </p:sp>
      <p:cxnSp>
        <p:nvCxnSpPr>
          <p:cNvPr id="10" name="Straight Connector 9"/>
          <p:cNvCxnSpPr/>
          <p:nvPr/>
        </p:nvCxnSpPr>
        <p:spPr bwMode="auto">
          <a:xfrm>
            <a:off x="2438400" y="5562600"/>
            <a:ext cx="6096000" cy="1588"/>
          </a:xfrm>
          <a:prstGeom prst="line">
            <a:avLst/>
          </a:prstGeom>
          <a:noFill/>
          <a:ln w="31750" cap="flat" cmpd="sng" algn="ctr">
            <a:solidFill>
              <a:schemeClr val="accent4"/>
            </a:solidFill>
            <a:prstDash val="solid"/>
            <a:round/>
            <a:headEnd type="none" w="med" len="med"/>
            <a:tailEnd type="none" w="med" len="med"/>
          </a:ln>
          <a:effectLst/>
        </p:spPr>
      </p:cxnSp>
      <p:cxnSp>
        <p:nvCxnSpPr>
          <p:cNvPr id="11" name="Straight Connector 10"/>
          <p:cNvCxnSpPr/>
          <p:nvPr/>
        </p:nvCxnSpPr>
        <p:spPr bwMode="auto">
          <a:xfrm rot="5400000" flipH="1" flipV="1">
            <a:off x="457201" y="3581400"/>
            <a:ext cx="4267200" cy="3175"/>
          </a:xfrm>
          <a:prstGeom prst="line">
            <a:avLst/>
          </a:prstGeom>
          <a:noFill/>
          <a:ln w="31750" cap="flat" cmpd="sng" algn="ctr">
            <a:solidFill>
              <a:schemeClr val="accent4"/>
            </a:solidFill>
            <a:prstDash val="solid"/>
            <a:round/>
            <a:headEnd type="none" w="med" len="med"/>
            <a:tailEnd type="none" w="med" len="med"/>
          </a:ln>
          <a:effectLst/>
        </p:spPr>
      </p:cxnSp>
      <p:cxnSp>
        <p:nvCxnSpPr>
          <p:cNvPr id="22533" name="Straight Connector 14"/>
          <p:cNvCxnSpPr>
            <a:cxnSpLocks noChangeShapeType="1"/>
          </p:cNvCxnSpPr>
          <p:nvPr/>
        </p:nvCxnSpPr>
        <p:spPr bwMode="auto">
          <a:xfrm rot="5400000" flipH="1" flipV="1">
            <a:off x="2857500" y="3695700"/>
            <a:ext cx="1219200" cy="685800"/>
          </a:xfrm>
          <a:prstGeom prst="line">
            <a:avLst/>
          </a:prstGeom>
          <a:noFill/>
          <a:ln w="9525" algn="ctr">
            <a:noFill/>
            <a:round/>
            <a:headEnd/>
            <a:tailEnd/>
          </a:ln>
        </p:spPr>
      </p:cxnSp>
      <p:sp>
        <p:nvSpPr>
          <p:cNvPr id="22535" name="Freeform 16"/>
          <p:cNvSpPr>
            <a:spLocks noChangeArrowheads="1"/>
          </p:cNvSpPr>
          <p:nvPr/>
        </p:nvSpPr>
        <p:spPr bwMode="auto">
          <a:xfrm>
            <a:off x="3344863" y="2925763"/>
            <a:ext cx="4792662" cy="2116137"/>
          </a:xfrm>
          <a:custGeom>
            <a:avLst/>
            <a:gdLst>
              <a:gd name="T0" fmla="*/ 0 w 4794069"/>
              <a:gd name="T1" fmla="*/ 2115263 h 2116183"/>
              <a:gd name="T2" fmla="*/ 1103849 w 4794069"/>
              <a:gd name="T3" fmla="*/ 1266558 h 2116183"/>
              <a:gd name="T4" fmla="*/ 2337550 w 4794069"/>
              <a:gd name="T5" fmla="*/ 457000 h 2116183"/>
              <a:gd name="T6" fmla="*/ 3155690 w 4794069"/>
              <a:gd name="T7" fmla="*/ 169737 h 2116183"/>
              <a:gd name="T8" fmla="*/ 4246546 w 4794069"/>
              <a:gd name="T9" fmla="*/ 52231 h 2116183"/>
              <a:gd name="T10" fmla="*/ 4765998 w 4794069"/>
              <a:gd name="T11" fmla="*/ 0 h 2116183"/>
              <a:gd name="T12" fmla="*/ 0 60000 65536"/>
              <a:gd name="T13" fmla="*/ 0 60000 65536"/>
              <a:gd name="T14" fmla="*/ 0 60000 65536"/>
              <a:gd name="T15" fmla="*/ 0 60000 65536"/>
              <a:gd name="T16" fmla="*/ 0 60000 65536"/>
              <a:gd name="T17" fmla="*/ 0 60000 65536"/>
              <a:gd name="T18" fmla="*/ 0 w 4794069"/>
              <a:gd name="T19" fmla="*/ 0 h 2116183"/>
              <a:gd name="T20" fmla="*/ 4794069 w 4794069"/>
              <a:gd name="T21" fmla="*/ 2116183 h 2116183"/>
            </a:gdLst>
            <a:ahLst/>
            <a:cxnLst>
              <a:cxn ang="T12">
                <a:pos x="T0" y="T1"/>
              </a:cxn>
              <a:cxn ang="T13">
                <a:pos x="T2" y="T3"/>
              </a:cxn>
              <a:cxn ang="T14">
                <a:pos x="T4" y="T5"/>
              </a:cxn>
              <a:cxn ang="T15">
                <a:pos x="T6" y="T7"/>
              </a:cxn>
              <a:cxn ang="T16">
                <a:pos x="T8" y="T9"/>
              </a:cxn>
              <a:cxn ang="T17">
                <a:pos x="T10" y="T11"/>
              </a:cxn>
            </a:cxnLst>
            <a:rect l="T18" t="T19" r="T20" b="T21"/>
            <a:pathLst>
              <a:path w="4794069" h="2116183">
                <a:moveTo>
                  <a:pt x="0" y="2116183"/>
                </a:moveTo>
                <a:cubicBezTo>
                  <a:pt x="359228" y="1829888"/>
                  <a:pt x="718457" y="1543594"/>
                  <a:pt x="1110343" y="1267097"/>
                </a:cubicBezTo>
                <a:cubicBezTo>
                  <a:pt x="1502229" y="990600"/>
                  <a:pt x="2007326" y="640080"/>
                  <a:pt x="2351315" y="457200"/>
                </a:cubicBezTo>
                <a:cubicBezTo>
                  <a:pt x="2695304" y="274320"/>
                  <a:pt x="2854235" y="237309"/>
                  <a:pt x="3174275" y="169817"/>
                </a:cubicBezTo>
                <a:cubicBezTo>
                  <a:pt x="3494315" y="102326"/>
                  <a:pt x="4271555" y="52251"/>
                  <a:pt x="4271555" y="52251"/>
                </a:cubicBezTo>
                <a:lnTo>
                  <a:pt x="4794069" y="0"/>
                </a:lnTo>
              </a:path>
            </a:pathLst>
          </a:custGeom>
          <a:noFill/>
          <a:ln w="9525" algn="ctr">
            <a:noFill/>
            <a:round/>
            <a:headEnd/>
            <a:tailEnd/>
          </a:ln>
        </p:spPr>
        <p:txBody>
          <a:bodyPr anchor="ctr">
            <a:spAutoFit/>
          </a:bodyPr>
          <a:lstStyle/>
          <a:p>
            <a:pPr>
              <a:lnSpc>
                <a:spcPct val="90000"/>
              </a:lnSpc>
              <a:spcBef>
                <a:spcPct val="40000"/>
              </a:spcBef>
              <a:buClr>
                <a:srgbClr val="000099"/>
              </a:buClr>
              <a:buFontTx/>
              <a:buChar char="•"/>
            </a:pPr>
            <a:endParaRPr lang="en-GB">
              <a:solidFill>
                <a:srgbClr val="FFFF00"/>
              </a:solidFill>
            </a:endParaRPr>
          </a:p>
        </p:txBody>
      </p:sp>
      <p:sp>
        <p:nvSpPr>
          <p:cNvPr id="23" name="Rectangle 22"/>
          <p:cNvSpPr/>
          <p:nvPr/>
        </p:nvSpPr>
        <p:spPr>
          <a:xfrm rot="16200000">
            <a:off x="-1149816" y="3037750"/>
            <a:ext cx="4988866" cy="707886"/>
          </a:xfrm>
          <a:prstGeom prst="rect">
            <a:avLst/>
          </a:prstGeom>
        </p:spPr>
        <p:txBody>
          <a:bodyPr wrap="none">
            <a:spAutoFit/>
          </a:bodyPr>
          <a:lstStyle/>
          <a:p>
            <a:pPr algn="r" eaLnBrk="0" hangingPunct="0">
              <a:defRPr/>
            </a:pPr>
            <a:r>
              <a:rPr lang="en-US" sz="4000" b="1" dirty="0" smtClean="0">
                <a:solidFill>
                  <a:schemeClr val="accent4"/>
                </a:solidFill>
                <a:latin typeface="Times New Roman"/>
                <a:cs typeface="Times New Roman"/>
              </a:rPr>
              <a:t>Blood flow (x normal)</a:t>
            </a:r>
            <a:endParaRPr lang="en-GB" sz="4000" dirty="0"/>
          </a:p>
        </p:txBody>
      </p:sp>
      <p:sp>
        <p:nvSpPr>
          <p:cNvPr id="25" name="Rectangle 24"/>
          <p:cNvSpPr/>
          <p:nvPr/>
        </p:nvSpPr>
        <p:spPr>
          <a:xfrm>
            <a:off x="2357422" y="5929330"/>
            <a:ext cx="5925661" cy="707886"/>
          </a:xfrm>
          <a:prstGeom prst="rect">
            <a:avLst/>
          </a:prstGeom>
        </p:spPr>
        <p:txBody>
          <a:bodyPr wrap="none">
            <a:spAutoFit/>
          </a:bodyPr>
          <a:lstStyle/>
          <a:p>
            <a:pPr algn="r" eaLnBrk="0" hangingPunct="0">
              <a:defRPr/>
            </a:pPr>
            <a:r>
              <a:rPr lang="en-US" sz="4000" b="1" dirty="0" smtClean="0">
                <a:solidFill>
                  <a:schemeClr val="accent4"/>
                </a:solidFill>
                <a:latin typeface="Times New Roman"/>
                <a:cs typeface="Times New Roman"/>
              </a:rPr>
              <a:t>Arterial pressure </a:t>
            </a:r>
            <a:r>
              <a:rPr lang="en-US" sz="4000" b="1" dirty="0">
                <a:solidFill>
                  <a:schemeClr val="accent4"/>
                </a:solidFill>
                <a:latin typeface="Times New Roman"/>
                <a:cs typeface="Times New Roman"/>
              </a:rPr>
              <a:t>(</a:t>
            </a:r>
            <a:r>
              <a:rPr lang="en-US" sz="4000" b="1" dirty="0" smtClean="0">
                <a:solidFill>
                  <a:schemeClr val="accent4"/>
                </a:solidFill>
                <a:latin typeface="Times New Roman"/>
                <a:cs typeface="Times New Roman"/>
              </a:rPr>
              <a:t>mmHg)</a:t>
            </a:r>
            <a:endParaRPr lang="en-GB" sz="4000" dirty="0"/>
          </a:p>
        </p:txBody>
      </p:sp>
      <p:sp>
        <p:nvSpPr>
          <p:cNvPr id="26" name="Rectangle 25"/>
          <p:cNvSpPr/>
          <p:nvPr/>
        </p:nvSpPr>
        <p:spPr>
          <a:xfrm>
            <a:off x="1773108" y="1466839"/>
            <a:ext cx="473206" cy="369332"/>
          </a:xfrm>
          <a:prstGeom prst="rect">
            <a:avLst/>
          </a:prstGeom>
        </p:spPr>
        <p:txBody>
          <a:bodyPr wrap="none">
            <a:spAutoFit/>
          </a:bodyPr>
          <a:lstStyle/>
          <a:p>
            <a:pPr algn="r" eaLnBrk="0" hangingPunct="0">
              <a:defRPr/>
            </a:pPr>
            <a:r>
              <a:rPr lang="en-US" b="1" dirty="0" smtClean="0">
                <a:solidFill>
                  <a:schemeClr val="accent4"/>
                </a:solidFill>
                <a:latin typeface="Times New Roman"/>
                <a:cs typeface="Times New Roman"/>
              </a:rPr>
              <a:t>2.0</a:t>
            </a:r>
            <a:endParaRPr lang="en-GB" dirty="0"/>
          </a:p>
        </p:txBody>
      </p:sp>
      <p:sp>
        <p:nvSpPr>
          <p:cNvPr id="27" name="Rectangle 26"/>
          <p:cNvSpPr/>
          <p:nvPr/>
        </p:nvSpPr>
        <p:spPr>
          <a:xfrm>
            <a:off x="1695321" y="3467103"/>
            <a:ext cx="473206" cy="369332"/>
          </a:xfrm>
          <a:prstGeom prst="rect">
            <a:avLst/>
          </a:prstGeom>
        </p:spPr>
        <p:txBody>
          <a:bodyPr wrap="none">
            <a:spAutoFit/>
          </a:bodyPr>
          <a:lstStyle/>
          <a:p>
            <a:pPr algn="r" eaLnBrk="0" hangingPunct="0">
              <a:defRPr/>
            </a:pPr>
            <a:r>
              <a:rPr lang="en-US" b="1" dirty="0" smtClean="0">
                <a:solidFill>
                  <a:schemeClr val="accent4"/>
                </a:solidFill>
                <a:latin typeface="Times New Roman"/>
                <a:cs typeface="Times New Roman"/>
              </a:rPr>
              <a:t>1.0</a:t>
            </a:r>
            <a:endParaRPr lang="en-GB" dirty="0"/>
          </a:p>
        </p:txBody>
      </p:sp>
      <p:cxnSp>
        <p:nvCxnSpPr>
          <p:cNvPr id="29" name="Straight Connector 28"/>
          <p:cNvCxnSpPr>
            <a:cxnSpLocks noChangeShapeType="1"/>
          </p:cNvCxnSpPr>
          <p:nvPr/>
        </p:nvCxnSpPr>
        <p:spPr bwMode="auto">
          <a:xfrm>
            <a:off x="2438400" y="3695703"/>
            <a:ext cx="228600" cy="1588"/>
          </a:xfrm>
          <a:prstGeom prst="line">
            <a:avLst/>
          </a:prstGeom>
          <a:noFill/>
          <a:ln w="50800" algn="ctr">
            <a:solidFill>
              <a:schemeClr val="tx1"/>
            </a:solidFill>
            <a:round/>
            <a:headEnd/>
            <a:tailEnd/>
          </a:ln>
        </p:spPr>
      </p:cxnSp>
      <p:cxnSp>
        <p:nvCxnSpPr>
          <p:cNvPr id="30" name="Straight Connector 29"/>
          <p:cNvCxnSpPr>
            <a:cxnSpLocks noChangeShapeType="1"/>
          </p:cNvCxnSpPr>
          <p:nvPr/>
        </p:nvCxnSpPr>
        <p:spPr bwMode="auto">
          <a:xfrm>
            <a:off x="2438400" y="1771639"/>
            <a:ext cx="228600" cy="1588"/>
          </a:xfrm>
          <a:prstGeom prst="line">
            <a:avLst/>
          </a:prstGeom>
          <a:noFill/>
          <a:ln w="50800" algn="ctr">
            <a:solidFill>
              <a:schemeClr val="tx1"/>
            </a:solidFill>
            <a:round/>
            <a:headEnd/>
            <a:tailEnd/>
          </a:ln>
        </p:spPr>
      </p:cxnSp>
      <p:cxnSp>
        <p:nvCxnSpPr>
          <p:cNvPr id="31" name="Straight Connector 30"/>
          <p:cNvCxnSpPr>
            <a:cxnSpLocks noChangeShapeType="1"/>
          </p:cNvCxnSpPr>
          <p:nvPr/>
        </p:nvCxnSpPr>
        <p:spPr bwMode="auto">
          <a:xfrm rot="5400000">
            <a:off x="5206212" y="5561806"/>
            <a:ext cx="304800" cy="1588"/>
          </a:xfrm>
          <a:prstGeom prst="line">
            <a:avLst/>
          </a:prstGeom>
          <a:noFill/>
          <a:ln w="50800" algn="ctr">
            <a:solidFill>
              <a:schemeClr val="tx1"/>
            </a:solidFill>
            <a:round/>
            <a:headEnd/>
            <a:tailEnd/>
          </a:ln>
        </p:spPr>
      </p:cxnSp>
      <p:sp>
        <p:nvSpPr>
          <p:cNvPr id="34" name="Rectangle 33"/>
          <p:cNvSpPr/>
          <p:nvPr/>
        </p:nvSpPr>
        <p:spPr>
          <a:xfrm>
            <a:off x="6890665" y="5753119"/>
            <a:ext cx="530915" cy="369332"/>
          </a:xfrm>
          <a:prstGeom prst="rect">
            <a:avLst/>
          </a:prstGeom>
        </p:spPr>
        <p:txBody>
          <a:bodyPr wrap="none">
            <a:spAutoFit/>
          </a:bodyPr>
          <a:lstStyle/>
          <a:p>
            <a:pPr algn="r" eaLnBrk="0" hangingPunct="0">
              <a:defRPr/>
            </a:pPr>
            <a:r>
              <a:rPr lang="en-US" b="1" dirty="0" smtClean="0">
                <a:solidFill>
                  <a:schemeClr val="accent4"/>
                </a:solidFill>
                <a:latin typeface="Times New Roman"/>
                <a:cs typeface="Times New Roman"/>
              </a:rPr>
              <a:t>250</a:t>
            </a:r>
            <a:endParaRPr lang="en-GB" dirty="0"/>
          </a:p>
        </p:txBody>
      </p:sp>
      <p:sp>
        <p:nvSpPr>
          <p:cNvPr id="35" name="Rectangle 34"/>
          <p:cNvSpPr/>
          <p:nvPr/>
        </p:nvSpPr>
        <p:spPr>
          <a:xfrm>
            <a:off x="5033277" y="5753119"/>
            <a:ext cx="530915" cy="369332"/>
          </a:xfrm>
          <a:prstGeom prst="rect">
            <a:avLst/>
          </a:prstGeom>
        </p:spPr>
        <p:txBody>
          <a:bodyPr wrap="none">
            <a:spAutoFit/>
          </a:bodyPr>
          <a:lstStyle/>
          <a:p>
            <a:pPr algn="r" eaLnBrk="0" hangingPunct="0">
              <a:defRPr/>
            </a:pPr>
            <a:r>
              <a:rPr lang="en-US" b="1" dirty="0" smtClean="0">
                <a:solidFill>
                  <a:schemeClr val="accent4"/>
                </a:solidFill>
                <a:latin typeface="Times New Roman"/>
                <a:cs typeface="Times New Roman"/>
              </a:rPr>
              <a:t>150</a:t>
            </a:r>
            <a:endParaRPr lang="en-GB" dirty="0"/>
          </a:p>
        </p:txBody>
      </p:sp>
      <p:cxnSp>
        <p:nvCxnSpPr>
          <p:cNvPr id="49" name="Straight Connector 48"/>
          <p:cNvCxnSpPr>
            <a:cxnSpLocks noChangeShapeType="1"/>
          </p:cNvCxnSpPr>
          <p:nvPr/>
        </p:nvCxnSpPr>
        <p:spPr bwMode="auto">
          <a:xfrm rot="5400000">
            <a:off x="7063600" y="5633260"/>
            <a:ext cx="304800" cy="1588"/>
          </a:xfrm>
          <a:prstGeom prst="line">
            <a:avLst/>
          </a:prstGeom>
          <a:noFill/>
          <a:ln w="50800" algn="ctr">
            <a:solidFill>
              <a:schemeClr val="tx1"/>
            </a:solidFill>
            <a:round/>
            <a:headEnd/>
            <a:tailEnd/>
          </a:ln>
        </p:spPr>
      </p:cxnSp>
      <p:sp>
        <p:nvSpPr>
          <p:cNvPr id="53" name="Rectangle 52"/>
          <p:cNvSpPr/>
          <p:nvPr/>
        </p:nvSpPr>
        <p:spPr>
          <a:xfrm>
            <a:off x="1905000" y="5334000"/>
            <a:ext cx="338138" cy="461963"/>
          </a:xfrm>
          <a:prstGeom prst="rect">
            <a:avLst/>
          </a:prstGeom>
        </p:spPr>
        <p:txBody>
          <a:bodyPr wrap="none">
            <a:spAutoFit/>
          </a:bodyPr>
          <a:lstStyle/>
          <a:p>
            <a:pPr>
              <a:defRPr/>
            </a:pPr>
            <a:r>
              <a:rPr lang="en-US" b="1" dirty="0">
                <a:solidFill>
                  <a:schemeClr val="accent4"/>
                </a:solidFill>
                <a:latin typeface="Times New Roman"/>
                <a:cs typeface="Times New Roman"/>
              </a:rPr>
              <a:t>0</a:t>
            </a:r>
            <a:endParaRPr lang="en-GB" dirty="0"/>
          </a:p>
        </p:txBody>
      </p:sp>
      <p:cxnSp>
        <p:nvCxnSpPr>
          <p:cNvPr id="36" name="Straight Connector 30"/>
          <p:cNvCxnSpPr>
            <a:cxnSpLocks noChangeShapeType="1"/>
          </p:cNvCxnSpPr>
          <p:nvPr/>
        </p:nvCxnSpPr>
        <p:spPr bwMode="auto">
          <a:xfrm rot="5400000">
            <a:off x="3363110" y="5580870"/>
            <a:ext cx="304800" cy="1588"/>
          </a:xfrm>
          <a:prstGeom prst="line">
            <a:avLst/>
          </a:prstGeom>
          <a:noFill/>
          <a:ln w="50800" algn="ctr">
            <a:solidFill>
              <a:schemeClr val="tx1"/>
            </a:solidFill>
            <a:round/>
            <a:headEnd/>
            <a:tailEnd/>
          </a:ln>
        </p:spPr>
      </p:cxnSp>
      <p:sp>
        <p:nvSpPr>
          <p:cNvPr id="45" name="Rectangle 34"/>
          <p:cNvSpPr/>
          <p:nvPr/>
        </p:nvSpPr>
        <p:spPr>
          <a:xfrm>
            <a:off x="3291305" y="5753119"/>
            <a:ext cx="415498" cy="369332"/>
          </a:xfrm>
          <a:prstGeom prst="rect">
            <a:avLst/>
          </a:prstGeom>
        </p:spPr>
        <p:txBody>
          <a:bodyPr wrap="none">
            <a:spAutoFit/>
          </a:bodyPr>
          <a:lstStyle/>
          <a:p>
            <a:pPr algn="r" eaLnBrk="0" hangingPunct="0">
              <a:defRPr/>
            </a:pPr>
            <a:r>
              <a:rPr lang="en-US" b="1" dirty="0" smtClean="0">
                <a:solidFill>
                  <a:schemeClr val="accent4"/>
                </a:solidFill>
                <a:latin typeface="Times New Roman"/>
                <a:cs typeface="Times New Roman"/>
              </a:rPr>
              <a:t>50</a:t>
            </a:r>
            <a:endParaRPr lang="en-GB" dirty="0"/>
          </a:p>
        </p:txBody>
      </p:sp>
      <p:cxnSp>
        <p:nvCxnSpPr>
          <p:cNvPr id="46" name="Straight Connector 30"/>
          <p:cNvCxnSpPr>
            <a:cxnSpLocks noChangeShapeType="1"/>
          </p:cNvCxnSpPr>
          <p:nvPr/>
        </p:nvCxnSpPr>
        <p:spPr bwMode="auto">
          <a:xfrm rot="5400000">
            <a:off x="4291804" y="5580870"/>
            <a:ext cx="304800" cy="1588"/>
          </a:xfrm>
          <a:prstGeom prst="line">
            <a:avLst/>
          </a:prstGeom>
          <a:noFill/>
          <a:ln w="50800" algn="ctr">
            <a:solidFill>
              <a:schemeClr val="tx1"/>
            </a:solidFill>
            <a:round/>
            <a:headEnd/>
            <a:tailEnd/>
          </a:ln>
        </p:spPr>
      </p:cxnSp>
      <p:sp>
        <p:nvSpPr>
          <p:cNvPr id="47" name="Rectangle 34"/>
          <p:cNvSpPr/>
          <p:nvPr/>
        </p:nvSpPr>
        <p:spPr>
          <a:xfrm>
            <a:off x="4176021" y="5791200"/>
            <a:ext cx="530915" cy="369332"/>
          </a:xfrm>
          <a:prstGeom prst="rect">
            <a:avLst/>
          </a:prstGeom>
        </p:spPr>
        <p:txBody>
          <a:bodyPr wrap="none">
            <a:spAutoFit/>
          </a:bodyPr>
          <a:lstStyle/>
          <a:p>
            <a:pPr algn="r" eaLnBrk="0" hangingPunct="0">
              <a:defRPr/>
            </a:pPr>
            <a:r>
              <a:rPr lang="en-US" b="1" dirty="0" smtClean="0">
                <a:solidFill>
                  <a:schemeClr val="accent4"/>
                </a:solidFill>
                <a:latin typeface="Times New Roman"/>
                <a:cs typeface="Times New Roman"/>
              </a:rPr>
              <a:t>100</a:t>
            </a:r>
            <a:endParaRPr lang="en-GB" dirty="0"/>
          </a:p>
        </p:txBody>
      </p:sp>
      <p:cxnSp>
        <p:nvCxnSpPr>
          <p:cNvPr id="48" name="Straight Connector 30"/>
          <p:cNvCxnSpPr>
            <a:cxnSpLocks noChangeShapeType="1"/>
          </p:cNvCxnSpPr>
          <p:nvPr/>
        </p:nvCxnSpPr>
        <p:spPr bwMode="auto">
          <a:xfrm rot="5400000">
            <a:off x="6157133" y="5604687"/>
            <a:ext cx="304800" cy="1588"/>
          </a:xfrm>
          <a:prstGeom prst="line">
            <a:avLst/>
          </a:prstGeom>
          <a:noFill/>
          <a:ln w="50800" algn="ctr">
            <a:solidFill>
              <a:schemeClr val="tx1"/>
            </a:solidFill>
            <a:round/>
            <a:headEnd/>
            <a:tailEnd/>
          </a:ln>
        </p:spPr>
      </p:cxnSp>
      <p:sp>
        <p:nvSpPr>
          <p:cNvPr id="50" name="Rectangle 34"/>
          <p:cNvSpPr/>
          <p:nvPr/>
        </p:nvSpPr>
        <p:spPr>
          <a:xfrm>
            <a:off x="5961971" y="5786454"/>
            <a:ext cx="530915" cy="369332"/>
          </a:xfrm>
          <a:prstGeom prst="rect">
            <a:avLst/>
          </a:prstGeom>
        </p:spPr>
        <p:txBody>
          <a:bodyPr wrap="none">
            <a:spAutoFit/>
          </a:bodyPr>
          <a:lstStyle/>
          <a:p>
            <a:pPr algn="r" eaLnBrk="0" hangingPunct="0">
              <a:defRPr/>
            </a:pPr>
            <a:r>
              <a:rPr lang="en-US" b="1" dirty="0" smtClean="0">
                <a:solidFill>
                  <a:schemeClr val="accent4"/>
                </a:solidFill>
                <a:latin typeface="Times New Roman"/>
                <a:cs typeface="Times New Roman"/>
              </a:rPr>
              <a:t>200</a:t>
            </a:r>
            <a:endParaRPr lang="en-GB" dirty="0"/>
          </a:p>
        </p:txBody>
      </p:sp>
      <p:sp>
        <p:nvSpPr>
          <p:cNvPr id="51" name="Rectangle 26"/>
          <p:cNvSpPr/>
          <p:nvPr/>
        </p:nvSpPr>
        <p:spPr>
          <a:xfrm>
            <a:off x="1671499" y="4395797"/>
            <a:ext cx="473206" cy="369332"/>
          </a:xfrm>
          <a:prstGeom prst="rect">
            <a:avLst/>
          </a:prstGeom>
        </p:spPr>
        <p:txBody>
          <a:bodyPr wrap="none">
            <a:spAutoFit/>
          </a:bodyPr>
          <a:lstStyle/>
          <a:p>
            <a:pPr algn="r" eaLnBrk="0" hangingPunct="0">
              <a:defRPr/>
            </a:pPr>
            <a:r>
              <a:rPr lang="en-US" b="1" dirty="0" smtClean="0">
                <a:solidFill>
                  <a:schemeClr val="accent4"/>
                </a:solidFill>
                <a:latin typeface="Times New Roman"/>
                <a:cs typeface="Times New Roman"/>
              </a:rPr>
              <a:t>0.5</a:t>
            </a:r>
            <a:endParaRPr lang="en-GB" dirty="0"/>
          </a:p>
        </p:txBody>
      </p:sp>
      <p:cxnSp>
        <p:nvCxnSpPr>
          <p:cNvPr id="52" name="Straight Connector 28"/>
          <p:cNvCxnSpPr>
            <a:cxnSpLocks noChangeShapeType="1"/>
          </p:cNvCxnSpPr>
          <p:nvPr/>
        </p:nvCxnSpPr>
        <p:spPr bwMode="auto">
          <a:xfrm>
            <a:off x="2414574" y="4624397"/>
            <a:ext cx="228600" cy="1588"/>
          </a:xfrm>
          <a:prstGeom prst="line">
            <a:avLst/>
          </a:prstGeom>
          <a:noFill/>
          <a:ln w="50800" algn="ctr">
            <a:solidFill>
              <a:schemeClr val="tx1"/>
            </a:solidFill>
            <a:round/>
            <a:headEnd/>
            <a:tailEnd/>
          </a:ln>
        </p:spPr>
      </p:cxnSp>
      <p:sp>
        <p:nvSpPr>
          <p:cNvPr id="56" name="Rectangle 26"/>
          <p:cNvSpPr/>
          <p:nvPr/>
        </p:nvSpPr>
        <p:spPr>
          <a:xfrm>
            <a:off x="1695319" y="2500306"/>
            <a:ext cx="473206" cy="369332"/>
          </a:xfrm>
          <a:prstGeom prst="rect">
            <a:avLst/>
          </a:prstGeom>
        </p:spPr>
        <p:txBody>
          <a:bodyPr wrap="none">
            <a:spAutoFit/>
          </a:bodyPr>
          <a:lstStyle/>
          <a:p>
            <a:pPr algn="r" eaLnBrk="0" hangingPunct="0">
              <a:defRPr/>
            </a:pPr>
            <a:r>
              <a:rPr lang="en-US" b="1" dirty="0" smtClean="0">
                <a:solidFill>
                  <a:schemeClr val="accent4"/>
                </a:solidFill>
                <a:latin typeface="Times New Roman"/>
                <a:cs typeface="Times New Roman"/>
              </a:rPr>
              <a:t>1.5</a:t>
            </a:r>
            <a:endParaRPr lang="en-GB" dirty="0"/>
          </a:p>
        </p:txBody>
      </p:sp>
      <p:cxnSp>
        <p:nvCxnSpPr>
          <p:cNvPr id="57" name="Straight Connector 28"/>
          <p:cNvCxnSpPr>
            <a:cxnSpLocks noChangeShapeType="1"/>
          </p:cNvCxnSpPr>
          <p:nvPr/>
        </p:nvCxnSpPr>
        <p:spPr bwMode="auto">
          <a:xfrm>
            <a:off x="2438400" y="2728906"/>
            <a:ext cx="228600" cy="1588"/>
          </a:xfrm>
          <a:prstGeom prst="line">
            <a:avLst/>
          </a:prstGeom>
          <a:noFill/>
          <a:ln w="50800" algn="ctr">
            <a:solidFill>
              <a:schemeClr val="tx1"/>
            </a:solidFill>
            <a:round/>
            <a:headEnd/>
            <a:tailEnd/>
          </a:ln>
        </p:spPr>
      </p:cxnSp>
      <p:sp>
        <p:nvSpPr>
          <p:cNvPr id="59" name="شكل حر 58"/>
          <p:cNvSpPr/>
          <p:nvPr/>
        </p:nvSpPr>
        <p:spPr bwMode="auto">
          <a:xfrm>
            <a:off x="3541222" y="3707476"/>
            <a:ext cx="1080654" cy="1330037"/>
          </a:xfrm>
          <a:custGeom>
            <a:avLst/>
            <a:gdLst>
              <a:gd name="connsiteX0" fmla="*/ 0 w 1080654"/>
              <a:gd name="connsiteY0" fmla="*/ 1330037 h 1330037"/>
              <a:gd name="connsiteX1" fmla="*/ 315883 w 1080654"/>
              <a:gd name="connsiteY1" fmla="*/ 964277 h 1330037"/>
              <a:gd name="connsiteX2" fmla="*/ 548640 w 1080654"/>
              <a:gd name="connsiteY2" fmla="*/ 498764 h 1330037"/>
              <a:gd name="connsiteX3" fmla="*/ 881149 w 1080654"/>
              <a:gd name="connsiteY3" fmla="*/ 83128 h 1330037"/>
              <a:gd name="connsiteX4" fmla="*/ 1080654 w 1080654"/>
              <a:gd name="connsiteY4" fmla="*/ 0 h 1330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0654" h="1330037">
                <a:moveTo>
                  <a:pt x="0" y="1330037"/>
                </a:moveTo>
                <a:cubicBezTo>
                  <a:pt x="112221" y="1216429"/>
                  <a:pt x="224443" y="1102822"/>
                  <a:pt x="315883" y="964277"/>
                </a:cubicBezTo>
                <a:cubicBezTo>
                  <a:pt x="407323" y="825732"/>
                  <a:pt x="454429" y="645622"/>
                  <a:pt x="548640" y="498764"/>
                </a:cubicBezTo>
                <a:cubicBezTo>
                  <a:pt x="642851" y="351906"/>
                  <a:pt x="792480" y="166255"/>
                  <a:pt x="881149" y="83128"/>
                </a:cubicBezTo>
                <a:cubicBezTo>
                  <a:pt x="969818" y="1"/>
                  <a:pt x="1025236" y="0"/>
                  <a:pt x="1080654" y="0"/>
                </a:cubicBezTo>
              </a:path>
            </a:pathLst>
          </a:custGeom>
          <a:noFill/>
          <a:ln w="63500" cap="flat" cmpd="sng" algn="ctr">
            <a:solidFill>
              <a:srgbClr val="FF0000"/>
            </a:solidFill>
            <a:prstDash val="solid"/>
            <a:round/>
            <a:headEnd type="none" w="med" len="med"/>
            <a:tailEnd type="none" w="med" len="med"/>
          </a:ln>
          <a:effectLst/>
        </p:spPr>
        <p:txBody>
          <a:bodyPr vert="horz" wrap="square" lIns="91440" tIns="45720" rIns="91440" bIns="45720" numCol="1" rtlCol="1" anchor="ctr" anchorCtr="0" compatLnSpc="1">
            <a:prstTxWarp prst="textNoShape">
              <a:avLst/>
            </a:prstTxWarp>
            <a:spAutoFit/>
          </a:bodyPr>
          <a:lstStyle/>
          <a:p>
            <a:pPr marL="0" marR="0" indent="0" algn="l" defTabSz="914400" rtl="0" eaLnBrk="1" fontAlgn="base" latinLnBrk="0" hangingPunct="1">
              <a:lnSpc>
                <a:spcPct val="90000"/>
              </a:lnSpc>
              <a:spcBef>
                <a:spcPct val="40000"/>
              </a:spcBef>
              <a:spcAft>
                <a:spcPct val="0"/>
              </a:spcAft>
              <a:buClr>
                <a:srgbClr val="000099"/>
              </a:buClr>
              <a:buSzTx/>
              <a:buFontTx/>
              <a:buChar char="•"/>
              <a:tabLst/>
            </a:pPr>
            <a:endParaRPr kumimoji="0" lang="ar-IQ" sz="2400" b="0" i="0" u="none" strike="noStrike" cap="none" normalizeH="0" baseline="0" dirty="0" smtClean="0">
              <a:ln>
                <a:noFill/>
              </a:ln>
              <a:solidFill>
                <a:srgbClr val="FFFF00"/>
              </a:solidFill>
              <a:effectLst/>
              <a:latin typeface="Times New Roman" pitchFamily="18" charset="0"/>
            </a:endParaRPr>
          </a:p>
        </p:txBody>
      </p:sp>
      <p:sp>
        <p:nvSpPr>
          <p:cNvPr id="60" name="شكل حر 59"/>
          <p:cNvSpPr/>
          <p:nvPr/>
        </p:nvSpPr>
        <p:spPr bwMode="auto">
          <a:xfrm>
            <a:off x="4572000" y="3000372"/>
            <a:ext cx="2560320" cy="748145"/>
          </a:xfrm>
          <a:custGeom>
            <a:avLst/>
            <a:gdLst>
              <a:gd name="connsiteX0" fmla="*/ 0 w 2560320"/>
              <a:gd name="connsiteY0" fmla="*/ 748145 h 748145"/>
              <a:gd name="connsiteX1" fmla="*/ 149629 w 2560320"/>
              <a:gd name="connsiteY1" fmla="*/ 665018 h 748145"/>
              <a:gd name="connsiteX2" fmla="*/ 698269 w 2560320"/>
              <a:gd name="connsiteY2" fmla="*/ 548640 h 748145"/>
              <a:gd name="connsiteX3" fmla="*/ 1712422 w 2560320"/>
              <a:gd name="connsiteY3" fmla="*/ 349134 h 748145"/>
              <a:gd name="connsiteX4" fmla="*/ 2560320 w 2560320"/>
              <a:gd name="connsiteY4" fmla="*/ 0 h 7481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0320" h="748145">
                <a:moveTo>
                  <a:pt x="0" y="748145"/>
                </a:moveTo>
                <a:cubicBezTo>
                  <a:pt x="16625" y="723207"/>
                  <a:pt x="33251" y="698269"/>
                  <a:pt x="149629" y="665018"/>
                </a:cubicBezTo>
                <a:cubicBezTo>
                  <a:pt x="266007" y="631767"/>
                  <a:pt x="698269" y="548640"/>
                  <a:pt x="698269" y="548640"/>
                </a:cubicBezTo>
                <a:cubicBezTo>
                  <a:pt x="958734" y="495993"/>
                  <a:pt x="1402080" y="440574"/>
                  <a:pt x="1712422" y="349134"/>
                </a:cubicBezTo>
                <a:cubicBezTo>
                  <a:pt x="2022764" y="257694"/>
                  <a:pt x="2291542" y="128847"/>
                  <a:pt x="2560320" y="0"/>
                </a:cubicBezTo>
              </a:path>
            </a:pathLst>
          </a:custGeom>
          <a:noFill/>
          <a:ln w="63500" cap="flat" cmpd="sng" algn="ctr">
            <a:solidFill>
              <a:srgbClr val="FF0000"/>
            </a:solidFill>
            <a:prstDash val="solid"/>
            <a:round/>
            <a:headEnd type="none" w="med" len="med"/>
            <a:tailEnd type="none" w="med" len="med"/>
          </a:ln>
          <a:effectLst/>
        </p:spPr>
        <p:txBody>
          <a:bodyPr vert="horz" wrap="square" lIns="91440" tIns="45720" rIns="91440" bIns="45720" numCol="1" rtlCol="1" anchor="ctr" anchorCtr="0" compatLnSpc="1">
            <a:prstTxWarp prst="textNoShape">
              <a:avLst/>
            </a:prstTxWarp>
            <a:spAutoFit/>
          </a:bodyPr>
          <a:lstStyle/>
          <a:p>
            <a:pPr marL="0" marR="0" indent="0" algn="l" defTabSz="914400" rtl="0" eaLnBrk="1" fontAlgn="base" latinLnBrk="0" hangingPunct="1">
              <a:lnSpc>
                <a:spcPct val="90000"/>
              </a:lnSpc>
              <a:spcBef>
                <a:spcPct val="40000"/>
              </a:spcBef>
              <a:spcAft>
                <a:spcPct val="0"/>
              </a:spcAft>
              <a:buClr>
                <a:srgbClr val="000099"/>
              </a:buClr>
              <a:buSzTx/>
              <a:buFontTx/>
              <a:buChar char="•"/>
              <a:tabLst/>
            </a:pPr>
            <a:endParaRPr kumimoji="0" lang="ar-IQ" sz="2400" b="0" i="0" u="none" strike="noStrike" cap="none" normalizeH="0" baseline="0" smtClean="0">
              <a:ln>
                <a:noFill/>
              </a:ln>
              <a:solidFill>
                <a:srgbClr val="FFFF00"/>
              </a:solidFill>
              <a:effectLst/>
              <a:latin typeface="Times New Roman" pitchFamily="18" charset="0"/>
            </a:endParaRPr>
          </a:p>
        </p:txBody>
      </p:sp>
      <p:sp>
        <p:nvSpPr>
          <p:cNvPr id="61" name="شكل حر 60"/>
          <p:cNvSpPr/>
          <p:nvPr/>
        </p:nvSpPr>
        <p:spPr bwMode="auto">
          <a:xfrm>
            <a:off x="7143768" y="1304576"/>
            <a:ext cx="997527" cy="1695796"/>
          </a:xfrm>
          <a:custGeom>
            <a:avLst/>
            <a:gdLst>
              <a:gd name="connsiteX0" fmla="*/ 0 w 997527"/>
              <a:gd name="connsiteY0" fmla="*/ 1695796 h 1695796"/>
              <a:gd name="connsiteX1" fmla="*/ 598516 w 997527"/>
              <a:gd name="connsiteY1" fmla="*/ 831273 h 1695796"/>
              <a:gd name="connsiteX2" fmla="*/ 997527 w 997527"/>
              <a:gd name="connsiteY2" fmla="*/ 0 h 1695796"/>
            </a:gdLst>
            <a:ahLst/>
            <a:cxnLst>
              <a:cxn ang="0">
                <a:pos x="connsiteX0" y="connsiteY0"/>
              </a:cxn>
              <a:cxn ang="0">
                <a:pos x="connsiteX1" y="connsiteY1"/>
              </a:cxn>
              <a:cxn ang="0">
                <a:pos x="connsiteX2" y="connsiteY2"/>
              </a:cxn>
            </a:cxnLst>
            <a:rect l="l" t="t" r="r" b="b"/>
            <a:pathLst>
              <a:path w="997527" h="1695796">
                <a:moveTo>
                  <a:pt x="0" y="1695796"/>
                </a:moveTo>
                <a:cubicBezTo>
                  <a:pt x="216131" y="1404851"/>
                  <a:pt x="432262" y="1113906"/>
                  <a:pt x="598516" y="831273"/>
                </a:cubicBezTo>
                <a:cubicBezTo>
                  <a:pt x="764770" y="548640"/>
                  <a:pt x="881148" y="274320"/>
                  <a:pt x="997527" y="0"/>
                </a:cubicBezTo>
              </a:path>
            </a:pathLst>
          </a:custGeom>
          <a:noFill/>
          <a:ln w="63500" cap="flat" cmpd="sng" algn="ctr">
            <a:solidFill>
              <a:srgbClr val="FF0000"/>
            </a:solidFill>
            <a:prstDash val="solid"/>
            <a:round/>
            <a:headEnd type="none" w="med" len="med"/>
            <a:tailEnd type="none" w="med" len="med"/>
          </a:ln>
          <a:effectLst/>
        </p:spPr>
        <p:txBody>
          <a:bodyPr vert="horz" wrap="square" lIns="91440" tIns="45720" rIns="91440" bIns="45720" numCol="1" rtlCol="1" anchor="ctr" anchorCtr="0" compatLnSpc="1">
            <a:prstTxWarp prst="textNoShape">
              <a:avLst/>
            </a:prstTxWarp>
            <a:spAutoFit/>
          </a:bodyPr>
          <a:lstStyle/>
          <a:p>
            <a:pPr marL="0" marR="0" indent="0" algn="l" defTabSz="914400" rtl="0" eaLnBrk="1" fontAlgn="base" latinLnBrk="0" hangingPunct="1">
              <a:lnSpc>
                <a:spcPct val="90000"/>
              </a:lnSpc>
              <a:spcBef>
                <a:spcPct val="40000"/>
              </a:spcBef>
              <a:spcAft>
                <a:spcPct val="0"/>
              </a:spcAft>
              <a:buClr>
                <a:srgbClr val="000099"/>
              </a:buClr>
              <a:buSzTx/>
              <a:buFontTx/>
              <a:buChar char="•"/>
              <a:tabLst/>
            </a:pPr>
            <a:endParaRPr kumimoji="0" lang="ar-IQ" sz="2400" b="0" i="0" u="none" strike="noStrike" cap="none" normalizeH="0" baseline="0" smtClean="0">
              <a:ln>
                <a:noFill/>
              </a:ln>
              <a:solidFill>
                <a:srgbClr val="FFFF00"/>
              </a:solidFill>
              <a:effectLst/>
              <a:latin typeface="Times New Roman" pitchFamily="18" charset="0"/>
            </a:endParaRPr>
          </a:p>
        </p:txBody>
      </p:sp>
      <p:sp>
        <p:nvSpPr>
          <p:cNvPr id="62" name="شكل حر 61"/>
          <p:cNvSpPr/>
          <p:nvPr/>
        </p:nvSpPr>
        <p:spPr bwMode="auto">
          <a:xfrm>
            <a:off x="3374967" y="3524596"/>
            <a:ext cx="1413164" cy="1562793"/>
          </a:xfrm>
          <a:custGeom>
            <a:avLst/>
            <a:gdLst>
              <a:gd name="connsiteX0" fmla="*/ 0 w 1413164"/>
              <a:gd name="connsiteY0" fmla="*/ 1562793 h 1562793"/>
              <a:gd name="connsiteX1" fmla="*/ 299258 w 1413164"/>
              <a:gd name="connsiteY1" fmla="*/ 1330037 h 1562793"/>
              <a:gd name="connsiteX2" fmla="*/ 532015 w 1413164"/>
              <a:gd name="connsiteY2" fmla="*/ 598517 h 1562793"/>
              <a:gd name="connsiteX3" fmla="*/ 831273 w 1413164"/>
              <a:gd name="connsiteY3" fmla="*/ 116379 h 1562793"/>
              <a:gd name="connsiteX4" fmla="*/ 831273 w 1413164"/>
              <a:gd name="connsiteY4" fmla="*/ 116379 h 1562793"/>
              <a:gd name="connsiteX5" fmla="*/ 1413164 w 1413164"/>
              <a:gd name="connsiteY5" fmla="*/ 0 h 1562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13164" h="1562793">
                <a:moveTo>
                  <a:pt x="0" y="1562793"/>
                </a:moveTo>
                <a:cubicBezTo>
                  <a:pt x="105294" y="1526771"/>
                  <a:pt x="210589" y="1490750"/>
                  <a:pt x="299258" y="1330037"/>
                </a:cubicBezTo>
                <a:cubicBezTo>
                  <a:pt x="387927" y="1169324"/>
                  <a:pt x="443346" y="800793"/>
                  <a:pt x="532015" y="598517"/>
                </a:cubicBezTo>
                <a:cubicBezTo>
                  <a:pt x="620684" y="396241"/>
                  <a:pt x="831273" y="116379"/>
                  <a:pt x="831273" y="116379"/>
                </a:cubicBezTo>
                <a:lnTo>
                  <a:pt x="831273" y="116379"/>
                </a:lnTo>
                <a:cubicBezTo>
                  <a:pt x="928255" y="96982"/>
                  <a:pt x="1327266" y="72044"/>
                  <a:pt x="1413164" y="0"/>
                </a:cubicBezTo>
              </a:path>
            </a:pathLst>
          </a:custGeom>
          <a:noFill/>
          <a:ln w="63500" cap="flat" cmpd="sng" algn="ctr">
            <a:solidFill>
              <a:schemeClr val="accent2"/>
            </a:solidFill>
            <a:prstDash val="sysDash"/>
            <a:round/>
            <a:headEnd type="none" w="med" len="med"/>
            <a:tailEnd type="none" w="med" len="med"/>
          </a:ln>
          <a:effectLst/>
        </p:spPr>
        <p:txBody>
          <a:bodyPr vert="horz" wrap="square" lIns="91440" tIns="45720" rIns="91440" bIns="45720" numCol="1" rtlCol="1" anchor="ctr" anchorCtr="0" compatLnSpc="1">
            <a:prstTxWarp prst="textNoShape">
              <a:avLst/>
            </a:prstTxWarp>
            <a:spAutoFit/>
          </a:bodyPr>
          <a:lstStyle/>
          <a:p>
            <a:pPr marL="0" marR="0" indent="0" algn="l" defTabSz="914400" rtl="0" eaLnBrk="1" fontAlgn="base" latinLnBrk="0" hangingPunct="1">
              <a:lnSpc>
                <a:spcPct val="90000"/>
              </a:lnSpc>
              <a:spcBef>
                <a:spcPct val="40000"/>
              </a:spcBef>
              <a:spcAft>
                <a:spcPct val="0"/>
              </a:spcAft>
              <a:buClr>
                <a:srgbClr val="000099"/>
              </a:buClr>
              <a:buSzTx/>
              <a:buFontTx/>
              <a:buChar char="•"/>
              <a:tabLst/>
            </a:pPr>
            <a:endParaRPr kumimoji="0" lang="ar-IQ" sz="2400" b="0" i="0" u="none" strike="noStrike" cap="none" normalizeH="0" baseline="0" smtClean="0">
              <a:ln>
                <a:noFill/>
              </a:ln>
              <a:solidFill>
                <a:srgbClr val="FFFF00"/>
              </a:solidFill>
              <a:effectLst/>
              <a:latin typeface="Times New Roman" pitchFamily="18" charset="0"/>
            </a:endParaRPr>
          </a:p>
        </p:txBody>
      </p:sp>
      <p:sp>
        <p:nvSpPr>
          <p:cNvPr id="63" name="شكل حر 62"/>
          <p:cNvSpPr/>
          <p:nvPr/>
        </p:nvSpPr>
        <p:spPr bwMode="auto">
          <a:xfrm>
            <a:off x="4857752" y="3214686"/>
            <a:ext cx="3366655" cy="315884"/>
          </a:xfrm>
          <a:custGeom>
            <a:avLst/>
            <a:gdLst>
              <a:gd name="connsiteX0" fmla="*/ 0 w 3366655"/>
              <a:gd name="connsiteY0" fmla="*/ 315884 h 315884"/>
              <a:gd name="connsiteX1" fmla="*/ 2842953 w 3366655"/>
              <a:gd name="connsiteY1" fmla="*/ 99753 h 315884"/>
              <a:gd name="connsiteX2" fmla="*/ 3142211 w 3366655"/>
              <a:gd name="connsiteY2" fmla="*/ 0 h 315884"/>
            </a:gdLst>
            <a:ahLst/>
            <a:cxnLst>
              <a:cxn ang="0">
                <a:pos x="connsiteX0" y="connsiteY0"/>
              </a:cxn>
              <a:cxn ang="0">
                <a:pos x="connsiteX1" y="connsiteY1"/>
              </a:cxn>
              <a:cxn ang="0">
                <a:pos x="connsiteX2" y="connsiteY2"/>
              </a:cxn>
            </a:cxnLst>
            <a:rect l="l" t="t" r="r" b="b"/>
            <a:pathLst>
              <a:path w="3366655" h="315884">
                <a:moveTo>
                  <a:pt x="0" y="315884"/>
                </a:moveTo>
                <a:lnTo>
                  <a:pt x="2842953" y="99753"/>
                </a:lnTo>
                <a:cubicBezTo>
                  <a:pt x="3366655" y="47106"/>
                  <a:pt x="3254433" y="23553"/>
                  <a:pt x="3142211" y="0"/>
                </a:cubicBezTo>
              </a:path>
            </a:pathLst>
          </a:custGeom>
          <a:noFill/>
          <a:ln w="63500" cap="flat" cmpd="sng" algn="ctr">
            <a:solidFill>
              <a:schemeClr val="accent2"/>
            </a:solidFill>
            <a:prstDash val="sysDash"/>
            <a:round/>
            <a:headEnd type="none" w="med" len="med"/>
            <a:tailEnd type="none" w="med" len="med"/>
          </a:ln>
          <a:effectLst/>
        </p:spPr>
        <p:txBody>
          <a:bodyPr vert="horz" wrap="square" lIns="91440" tIns="45720" rIns="91440" bIns="45720" numCol="1" rtlCol="1" anchor="ctr" anchorCtr="0" compatLnSpc="1">
            <a:prstTxWarp prst="textNoShape">
              <a:avLst/>
            </a:prstTxWarp>
            <a:spAutoFit/>
          </a:bodyPr>
          <a:lstStyle/>
          <a:p>
            <a:pPr marL="0" marR="0" indent="0" algn="l" defTabSz="914400" rtl="0" eaLnBrk="1" fontAlgn="base" latinLnBrk="0" hangingPunct="1">
              <a:lnSpc>
                <a:spcPct val="90000"/>
              </a:lnSpc>
              <a:spcBef>
                <a:spcPct val="40000"/>
              </a:spcBef>
              <a:spcAft>
                <a:spcPct val="0"/>
              </a:spcAft>
              <a:buClr>
                <a:srgbClr val="000099"/>
              </a:buClr>
              <a:buSzTx/>
              <a:buFontTx/>
              <a:buChar char="•"/>
              <a:tabLst/>
            </a:pPr>
            <a:endParaRPr kumimoji="0" lang="ar-IQ" sz="2400" b="0" i="0" u="none" strike="noStrike" cap="none" normalizeH="0" baseline="0" smtClean="0">
              <a:ln>
                <a:noFill/>
              </a:ln>
              <a:solidFill>
                <a:srgbClr val="FFFF00"/>
              </a:solidFill>
              <a:effectLst/>
              <a:latin typeface="Times New Roman" pitchFamily="18" charset="0"/>
            </a:endParaRPr>
          </a:p>
        </p:txBody>
      </p:sp>
      <p:sp>
        <p:nvSpPr>
          <p:cNvPr id="64" name="Rectangle 24"/>
          <p:cNvSpPr/>
          <p:nvPr/>
        </p:nvSpPr>
        <p:spPr>
          <a:xfrm>
            <a:off x="6786578" y="1285860"/>
            <a:ext cx="1080744" cy="523220"/>
          </a:xfrm>
          <a:prstGeom prst="rect">
            <a:avLst/>
          </a:prstGeom>
        </p:spPr>
        <p:txBody>
          <a:bodyPr wrap="none">
            <a:spAutoFit/>
          </a:bodyPr>
          <a:lstStyle/>
          <a:p>
            <a:pPr algn="r" eaLnBrk="0" hangingPunct="0">
              <a:defRPr/>
            </a:pPr>
            <a:r>
              <a:rPr lang="en-US" sz="2800" b="1" dirty="0" smtClean="0">
                <a:solidFill>
                  <a:schemeClr val="accent4"/>
                </a:solidFill>
                <a:latin typeface="Times New Roman"/>
                <a:cs typeface="Times New Roman"/>
              </a:rPr>
              <a:t>active</a:t>
            </a:r>
            <a:endParaRPr lang="en-GB" sz="2800" dirty="0"/>
          </a:p>
        </p:txBody>
      </p:sp>
      <p:sp>
        <p:nvSpPr>
          <p:cNvPr id="65" name="Rectangle 24"/>
          <p:cNvSpPr/>
          <p:nvPr/>
        </p:nvSpPr>
        <p:spPr>
          <a:xfrm>
            <a:off x="6482496" y="3286124"/>
            <a:ext cx="1899879" cy="523220"/>
          </a:xfrm>
          <a:prstGeom prst="rect">
            <a:avLst/>
          </a:prstGeom>
        </p:spPr>
        <p:txBody>
          <a:bodyPr wrap="none">
            <a:spAutoFit/>
          </a:bodyPr>
          <a:lstStyle/>
          <a:p>
            <a:pPr algn="r" eaLnBrk="0" hangingPunct="0">
              <a:defRPr/>
            </a:pPr>
            <a:r>
              <a:rPr lang="en-US" sz="2800" b="1" dirty="0" smtClean="0">
                <a:solidFill>
                  <a:schemeClr val="accent4"/>
                </a:solidFill>
                <a:latin typeface="Times New Roman"/>
                <a:cs typeface="Times New Roman"/>
              </a:rPr>
              <a:t>Long term </a:t>
            </a:r>
            <a:endParaRPr lang="en-GB" sz="2800" dirty="0"/>
          </a:p>
        </p:txBody>
      </p:sp>
      <p:sp>
        <p:nvSpPr>
          <p:cNvPr id="66" name="مستطيل 65"/>
          <p:cNvSpPr/>
          <p:nvPr/>
        </p:nvSpPr>
        <p:spPr>
          <a:xfrm>
            <a:off x="1285852" y="285728"/>
            <a:ext cx="7230441" cy="584775"/>
          </a:xfrm>
          <a:prstGeom prst="rect">
            <a:avLst/>
          </a:prstGeom>
        </p:spPr>
        <p:txBody>
          <a:bodyPr wrap="none">
            <a:spAutoFit/>
          </a:bodyPr>
          <a:lstStyle/>
          <a:p>
            <a:pPr algn="l" rtl="0"/>
            <a:r>
              <a:rPr lang="en-US" sz="3200" b="1" dirty="0" err="1" smtClean="0"/>
              <a:t>Autoregulation</a:t>
            </a:r>
            <a:r>
              <a:rPr lang="en-US" sz="3200" b="1" dirty="0" smtClean="0"/>
              <a:t> of local tissue blood flow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par>
                                <p:cTn id="8" presetID="22" presetClass="entr" presetSubtype="4"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xEl>
                                              <p:pRg st="0" end="0"/>
                                            </p:txEl>
                                          </p:spTgt>
                                        </p:tgtEl>
                                        <p:attrNameLst>
                                          <p:attrName>style.visibility</p:attrName>
                                        </p:attrNameLst>
                                      </p:cBhvr>
                                      <p:to>
                                        <p:strVal val="visible"/>
                                      </p:to>
                                    </p:set>
                                    <p:animEffect transition="in" filter="fade">
                                      <p:cBhvr>
                                        <p:cTn id="13" dur="2000"/>
                                        <p:tgtEl>
                                          <p:spTgt spid="23">
                                            <p:txEl>
                                              <p:pRg st="0" end="0"/>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5">
                                            <p:txEl>
                                              <p:pRg st="0" end="0"/>
                                            </p:txEl>
                                          </p:spTgt>
                                        </p:tgtEl>
                                        <p:attrNameLst>
                                          <p:attrName>style.visibility</p:attrName>
                                        </p:attrNameLst>
                                      </p:cBhvr>
                                      <p:to>
                                        <p:strVal val="visible"/>
                                      </p:to>
                                    </p:set>
                                    <p:animEffect transition="in" filter="fade">
                                      <p:cBhvr>
                                        <p:cTn id="16" dur="2000"/>
                                        <p:tgtEl>
                                          <p:spTgt spid="25">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3">
                                            <p:txEl>
                                              <p:pRg st="0" end="0"/>
                                            </p:txEl>
                                          </p:spTgt>
                                        </p:tgtEl>
                                        <p:attrNameLst>
                                          <p:attrName>style.visibility</p:attrName>
                                        </p:attrNameLst>
                                      </p:cBhvr>
                                      <p:to>
                                        <p:strVal val="visible"/>
                                      </p:to>
                                    </p:set>
                                    <p:animEffect transition="in" filter="fade">
                                      <p:cBhvr>
                                        <p:cTn id="19" dur="2000"/>
                                        <p:tgtEl>
                                          <p:spTgt spid="53">
                                            <p:txEl>
                                              <p:pRg st="0" end="0"/>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7">
                                            <p:txEl>
                                              <p:pRg st="0" end="0"/>
                                            </p:txEl>
                                          </p:spTgt>
                                        </p:tgtEl>
                                        <p:attrNameLst>
                                          <p:attrName>style.visibility</p:attrName>
                                        </p:attrNameLst>
                                      </p:cBhvr>
                                      <p:to>
                                        <p:strVal val="visible"/>
                                      </p:to>
                                    </p:set>
                                    <p:animEffect transition="in" filter="fade">
                                      <p:cBhvr>
                                        <p:cTn id="22" dur="2000"/>
                                        <p:tgtEl>
                                          <p:spTgt spid="27">
                                            <p:txEl>
                                              <p:pRg st="0" end="0"/>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6">
                                            <p:txEl>
                                              <p:pRg st="0" end="0"/>
                                            </p:txEl>
                                          </p:spTgt>
                                        </p:tgtEl>
                                        <p:attrNameLst>
                                          <p:attrName>style.visibility</p:attrName>
                                        </p:attrNameLst>
                                      </p:cBhvr>
                                      <p:to>
                                        <p:strVal val="visible"/>
                                      </p:to>
                                    </p:set>
                                    <p:animEffect transition="in" filter="fade">
                                      <p:cBhvr>
                                        <p:cTn id="25" dur="2000"/>
                                        <p:tgtEl>
                                          <p:spTgt spid="26">
                                            <p:txEl>
                                              <p:pRg st="0" end="0"/>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5">
                                            <p:txEl>
                                              <p:pRg st="0" end="0"/>
                                            </p:txEl>
                                          </p:spTgt>
                                        </p:tgtEl>
                                        <p:attrNameLst>
                                          <p:attrName>style.visibility</p:attrName>
                                        </p:attrNameLst>
                                      </p:cBhvr>
                                      <p:to>
                                        <p:strVal val="visible"/>
                                      </p:to>
                                    </p:set>
                                    <p:animEffect transition="in" filter="fade">
                                      <p:cBhvr>
                                        <p:cTn id="28" dur="2000"/>
                                        <p:tgtEl>
                                          <p:spTgt spid="35">
                                            <p:txEl>
                                              <p:pRg st="0" end="0"/>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4">
                                            <p:txEl>
                                              <p:pRg st="0" end="0"/>
                                            </p:txEl>
                                          </p:spTgt>
                                        </p:tgtEl>
                                        <p:attrNameLst>
                                          <p:attrName>style.visibility</p:attrName>
                                        </p:attrNameLst>
                                      </p:cBhvr>
                                      <p:to>
                                        <p:strVal val="visible"/>
                                      </p:to>
                                    </p:set>
                                    <p:animEffect transition="in" filter="fade">
                                      <p:cBhvr>
                                        <p:cTn id="31" dur="2000"/>
                                        <p:tgtEl>
                                          <p:spTgt spid="34">
                                            <p:txEl>
                                              <p:pRg st="0" end="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2000"/>
                                        <p:tgtEl>
                                          <p:spTgt spid="30"/>
                                        </p:tgtEl>
                                      </p:cBhvr>
                                    </p:animEffect>
                                  </p:childTnLst>
                                </p:cTn>
                              </p:par>
                              <p:par>
                                <p:cTn id="35" presetID="10" presetClass="entr" presetSubtype="0" fill="hold" nodeType="withEffect">
                                  <p:stCondLst>
                                    <p:cond delay="0"/>
                                  </p:stCondLst>
                                  <p:childTnLst>
                                    <p:set>
                                      <p:cBhvr>
                                        <p:cTn id="36" dur="1" fill="hold">
                                          <p:stCondLst>
                                            <p:cond delay="0"/>
                                          </p:stCondLst>
                                        </p:cTn>
                                        <p:tgtEl>
                                          <p:spTgt spid="29"/>
                                        </p:tgtEl>
                                        <p:attrNameLst>
                                          <p:attrName>style.visibility</p:attrName>
                                        </p:attrNameLst>
                                      </p:cBhvr>
                                      <p:to>
                                        <p:strVal val="visible"/>
                                      </p:to>
                                    </p:set>
                                    <p:animEffect transition="in" filter="fade">
                                      <p:cBhvr>
                                        <p:cTn id="37" dur="2000"/>
                                        <p:tgtEl>
                                          <p:spTgt spid="29"/>
                                        </p:tgtEl>
                                      </p:cBhvr>
                                    </p:animEffect>
                                  </p:childTnLst>
                                </p:cTn>
                              </p:par>
                              <p:par>
                                <p:cTn id="38" presetID="10" presetClass="entr" presetSubtype="0" fill="hold" nodeType="with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fade">
                                      <p:cBhvr>
                                        <p:cTn id="40" dur="2000"/>
                                        <p:tgtEl>
                                          <p:spTgt spid="31"/>
                                        </p:tgtEl>
                                      </p:cBhvr>
                                    </p:animEffect>
                                  </p:childTnLst>
                                </p:cTn>
                              </p:par>
                              <p:par>
                                <p:cTn id="41" presetID="10" presetClass="entr" presetSubtype="0" fill="hold" nodeType="with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fade">
                                      <p:cBhvr>
                                        <p:cTn id="43" dur="2000"/>
                                        <p:tgtEl>
                                          <p:spTgt spid="49"/>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5">
                                            <p:txEl>
                                              <p:pRg st="0" end="0"/>
                                            </p:txEl>
                                          </p:spTgt>
                                        </p:tgtEl>
                                        <p:attrNameLst>
                                          <p:attrName>style.visibility</p:attrName>
                                        </p:attrNameLst>
                                      </p:cBhvr>
                                      <p:to>
                                        <p:strVal val="visible"/>
                                      </p:to>
                                    </p:set>
                                    <p:animEffect transition="in" filter="fade">
                                      <p:cBhvr>
                                        <p:cTn id="46" dur="2000"/>
                                        <p:tgtEl>
                                          <p:spTgt spid="45">
                                            <p:txEl>
                                              <p:pRg st="0" end="0"/>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36"/>
                                        </p:tgtEl>
                                        <p:attrNameLst>
                                          <p:attrName>style.visibility</p:attrName>
                                        </p:attrNameLst>
                                      </p:cBhvr>
                                      <p:to>
                                        <p:strVal val="visible"/>
                                      </p:to>
                                    </p:set>
                                    <p:animEffect transition="in" filter="fade">
                                      <p:cBhvr>
                                        <p:cTn id="49" dur="2000"/>
                                        <p:tgtEl>
                                          <p:spTgt spid="36"/>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47">
                                            <p:txEl>
                                              <p:pRg st="0" end="0"/>
                                            </p:txEl>
                                          </p:spTgt>
                                        </p:tgtEl>
                                        <p:attrNameLst>
                                          <p:attrName>style.visibility</p:attrName>
                                        </p:attrNameLst>
                                      </p:cBhvr>
                                      <p:to>
                                        <p:strVal val="visible"/>
                                      </p:to>
                                    </p:set>
                                    <p:animEffect transition="in" filter="fade">
                                      <p:cBhvr>
                                        <p:cTn id="52" dur="2000"/>
                                        <p:tgtEl>
                                          <p:spTgt spid="47">
                                            <p:txEl>
                                              <p:pRg st="0" end="0"/>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fade">
                                      <p:cBhvr>
                                        <p:cTn id="55" dur="2000"/>
                                        <p:tgtEl>
                                          <p:spTgt spid="46"/>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0">
                                            <p:txEl>
                                              <p:pRg st="0" end="0"/>
                                            </p:txEl>
                                          </p:spTgt>
                                        </p:tgtEl>
                                        <p:attrNameLst>
                                          <p:attrName>style.visibility</p:attrName>
                                        </p:attrNameLst>
                                      </p:cBhvr>
                                      <p:to>
                                        <p:strVal val="visible"/>
                                      </p:to>
                                    </p:set>
                                    <p:animEffect transition="in" filter="fade">
                                      <p:cBhvr>
                                        <p:cTn id="58" dur="2000"/>
                                        <p:tgtEl>
                                          <p:spTgt spid="50">
                                            <p:txEl>
                                              <p:pRg st="0" end="0"/>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48"/>
                                        </p:tgtEl>
                                        <p:attrNameLst>
                                          <p:attrName>style.visibility</p:attrName>
                                        </p:attrNameLst>
                                      </p:cBhvr>
                                      <p:to>
                                        <p:strVal val="visible"/>
                                      </p:to>
                                    </p:set>
                                    <p:animEffect transition="in" filter="fade">
                                      <p:cBhvr>
                                        <p:cTn id="61" dur="2000"/>
                                        <p:tgtEl>
                                          <p:spTgt spid="48"/>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51">
                                            <p:txEl>
                                              <p:pRg st="0" end="0"/>
                                            </p:txEl>
                                          </p:spTgt>
                                        </p:tgtEl>
                                        <p:attrNameLst>
                                          <p:attrName>style.visibility</p:attrName>
                                        </p:attrNameLst>
                                      </p:cBhvr>
                                      <p:to>
                                        <p:strVal val="visible"/>
                                      </p:to>
                                    </p:set>
                                    <p:animEffect transition="in" filter="fade">
                                      <p:cBhvr>
                                        <p:cTn id="64" dur="2000"/>
                                        <p:tgtEl>
                                          <p:spTgt spid="51">
                                            <p:txEl>
                                              <p:pRg st="0" end="0"/>
                                            </p:txEl>
                                          </p:spTgt>
                                        </p:tgtEl>
                                      </p:cBhvr>
                                    </p:animEffect>
                                  </p:childTnLst>
                                </p:cTn>
                              </p:par>
                              <p:par>
                                <p:cTn id="65" presetID="10" presetClass="entr" presetSubtype="0" fill="hold" nodeType="withEffect">
                                  <p:stCondLst>
                                    <p:cond delay="0"/>
                                  </p:stCondLst>
                                  <p:childTnLst>
                                    <p:set>
                                      <p:cBhvr>
                                        <p:cTn id="66" dur="1" fill="hold">
                                          <p:stCondLst>
                                            <p:cond delay="0"/>
                                          </p:stCondLst>
                                        </p:cTn>
                                        <p:tgtEl>
                                          <p:spTgt spid="52"/>
                                        </p:tgtEl>
                                        <p:attrNameLst>
                                          <p:attrName>style.visibility</p:attrName>
                                        </p:attrNameLst>
                                      </p:cBhvr>
                                      <p:to>
                                        <p:strVal val="visible"/>
                                      </p:to>
                                    </p:set>
                                    <p:animEffect transition="in" filter="fade">
                                      <p:cBhvr>
                                        <p:cTn id="67" dur="2000"/>
                                        <p:tgtEl>
                                          <p:spTgt spid="52"/>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56">
                                            <p:txEl>
                                              <p:pRg st="0" end="0"/>
                                            </p:txEl>
                                          </p:spTgt>
                                        </p:tgtEl>
                                        <p:attrNameLst>
                                          <p:attrName>style.visibility</p:attrName>
                                        </p:attrNameLst>
                                      </p:cBhvr>
                                      <p:to>
                                        <p:strVal val="visible"/>
                                      </p:to>
                                    </p:set>
                                    <p:animEffect transition="in" filter="fade">
                                      <p:cBhvr>
                                        <p:cTn id="70" dur="2000"/>
                                        <p:tgtEl>
                                          <p:spTgt spid="56">
                                            <p:txEl>
                                              <p:pRg st="0" end="0"/>
                                            </p:txEl>
                                          </p:spTgt>
                                        </p:tgtEl>
                                      </p:cBhvr>
                                    </p:animEffect>
                                  </p:childTnLst>
                                </p:cTn>
                              </p:par>
                              <p:par>
                                <p:cTn id="71" presetID="10" presetClass="entr" presetSubtype="0" fill="hold" nodeType="withEffect">
                                  <p:stCondLst>
                                    <p:cond delay="0"/>
                                  </p:stCondLst>
                                  <p:childTnLst>
                                    <p:set>
                                      <p:cBhvr>
                                        <p:cTn id="72" dur="1" fill="hold">
                                          <p:stCondLst>
                                            <p:cond delay="0"/>
                                          </p:stCondLst>
                                        </p:cTn>
                                        <p:tgtEl>
                                          <p:spTgt spid="57"/>
                                        </p:tgtEl>
                                        <p:attrNameLst>
                                          <p:attrName>style.visibility</p:attrName>
                                        </p:attrNameLst>
                                      </p:cBhvr>
                                      <p:to>
                                        <p:strVal val="visible"/>
                                      </p:to>
                                    </p:set>
                                    <p:animEffect transition="in" filter="fade">
                                      <p:cBhvr>
                                        <p:cTn id="73" dur="2000"/>
                                        <p:tgtEl>
                                          <p:spTgt spid="57"/>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64">
                                            <p:txEl>
                                              <p:pRg st="0" end="0"/>
                                            </p:txEl>
                                          </p:spTgt>
                                        </p:tgtEl>
                                        <p:attrNameLst>
                                          <p:attrName>style.visibility</p:attrName>
                                        </p:attrNameLst>
                                      </p:cBhvr>
                                      <p:to>
                                        <p:strVal val="visible"/>
                                      </p:to>
                                    </p:set>
                                    <p:animEffect transition="in" filter="fade">
                                      <p:cBhvr>
                                        <p:cTn id="76" dur="2000"/>
                                        <p:tgtEl>
                                          <p:spTgt spid="64">
                                            <p:txEl>
                                              <p:pRg st="0" end="0"/>
                                            </p:txEl>
                                          </p:spTgt>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59"/>
                                        </p:tgtEl>
                                        <p:attrNameLst>
                                          <p:attrName>style.visibility</p:attrName>
                                        </p:attrNameLst>
                                      </p:cBhvr>
                                      <p:to>
                                        <p:strVal val="visible"/>
                                      </p:to>
                                    </p:set>
                                    <p:animEffect transition="in" filter="wipe(left)">
                                      <p:cBhvr>
                                        <p:cTn id="81" dur="500"/>
                                        <p:tgtEl>
                                          <p:spTgt spid="59"/>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60"/>
                                        </p:tgtEl>
                                        <p:attrNameLst>
                                          <p:attrName>style.visibility</p:attrName>
                                        </p:attrNameLst>
                                      </p:cBhvr>
                                      <p:to>
                                        <p:strVal val="visible"/>
                                      </p:to>
                                    </p:set>
                                    <p:animEffect transition="in" filter="wipe(left)">
                                      <p:cBhvr>
                                        <p:cTn id="86" dur="500"/>
                                        <p:tgtEl>
                                          <p:spTgt spid="60"/>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61"/>
                                        </p:tgtEl>
                                        <p:attrNameLst>
                                          <p:attrName>style.visibility</p:attrName>
                                        </p:attrNameLst>
                                      </p:cBhvr>
                                      <p:to>
                                        <p:strVal val="visible"/>
                                      </p:to>
                                    </p:set>
                                    <p:animEffect transition="in" filter="wipe(left)">
                                      <p:cBhvr>
                                        <p:cTn id="91" dur="500"/>
                                        <p:tgtEl>
                                          <p:spTgt spid="61"/>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65">
                                            <p:txEl>
                                              <p:pRg st="0" end="0"/>
                                            </p:txEl>
                                          </p:spTgt>
                                        </p:tgtEl>
                                        <p:attrNameLst>
                                          <p:attrName>style.visibility</p:attrName>
                                        </p:attrNameLst>
                                      </p:cBhvr>
                                      <p:to>
                                        <p:strVal val="visible"/>
                                      </p:to>
                                    </p:set>
                                    <p:animEffect transition="in" filter="fade">
                                      <p:cBhvr>
                                        <p:cTn id="94" dur="2000"/>
                                        <p:tgtEl>
                                          <p:spTgt spid="65">
                                            <p:txEl>
                                              <p:pRg st="0" end="0"/>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childTnLst>
                                    <p:set>
                                      <p:cBhvr>
                                        <p:cTn id="98" dur="1" fill="hold">
                                          <p:stCondLst>
                                            <p:cond delay="0"/>
                                          </p:stCondLst>
                                        </p:cTn>
                                        <p:tgtEl>
                                          <p:spTgt spid="62"/>
                                        </p:tgtEl>
                                        <p:attrNameLst>
                                          <p:attrName>style.visibility</p:attrName>
                                        </p:attrNameLst>
                                      </p:cBhvr>
                                      <p:to>
                                        <p:strVal val="visible"/>
                                      </p:to>
                                    </p:set>
                                    <p:animEffect transition="in" filter="wipe(left)">
                                      <p:cBhvr>
                                        <p:cTn id="99" dur="500"/>
                                        <p:tgtEl>
                                          <p:spTgt spid="62"/>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grpId="0" nodeType="clickEffect">
                                  <p:stCondLst>
                                    <p:cond delay="0"/>
                                  </p:stCondLst>
                                  <p:childTnLst>
                                    <p:set>
                                      <p:cBhvr>
                                        <p:cTn id="103" dur="1" fill="hold">
                                          <p:stCondLst>
                                            <p:cond delay="0"/>
                                          </p:stCondLst>
                                        </p:cTn>
                                        <p:tgtEl>
                                          <p:spTgt spid="63"/>
                                        </p:tgtEl>
                                        <p:attrNameLst>
                                          <p:attrName>style.visibility</p:attrName>
                                        </p:attrNameLst>
                                      </p:cBhvr>
                                      <p:to>
                                        <p:strVal val="visible"/>
                                      </p:to>
                                    </p:set>
                                    <p:animEffect transition="in" filter="wipe(left)">
                                      <p:cBhvr>
                                        <p:cTn id="104"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uild="allAtOnce"/>
      <p:bldP spid="25" grpId="0" build="allAtOnce"/>
      <p:bldP spid="26" grpId="0" build="allAtOnce"/>
      <p:bldP spid="27" grpId="0" build="allAtOnce"/>
      <p:bldP spid="34" grpId="0" build="allAtOnce"/>
      <p:bldP spid="35" grpId="0" build="allAtOnce"/>
      <p:bldP spid="53" grpId="0" build="allAtOnce"/>
      <p:bldP spid="45" grpId="0" build="allAtOnce"/>
      <p:bldP spid="47" grpId="0" build="allAtOnce"/>
      <p:bldP spid="50" grpId="0" build="allAtOnce"/>
      <p:bldP spid="51" grpId="0" build="allAtOnce"/>
      <p:bldP spid="56" grpId="0" build="allAtOnce"/>
      <p:bldP spid="59" grpId="0" animBg="1"/>
      <p:bldP spid="60" grpId="0" animBg="1"/>
      <p:bldP spid="61" grpId="0" animBg="1"/>
      <p:bldP spid="62" grpId="0" animBg="1"/>
      <p:bldP spid="63" grpId="0" animBg="1"/>
      <p:bldP spid="64" grpId="0" build="allAtOnce"/>
      <p:bldP spid="65"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عنصر نائب للمحتوى 3"/>
          <p:cNvGraphicFramePr>
            <a:graphicFrameLocks/>
          </p:cNvGraphicFramePr>
          <p:nvPr/>
        </p:nvGraphicFramePr>
        <p:xfrm>
          <a:off x="714348" y="214290"/>
          <a:ext cx="8001056" cy="25717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1" name="رابط كسهم مستقيم 10"/>
          <p:cNvCxnSpPr/>
          <p:nvPr/>
        </p:nvCxnSpPr>
        <p:spPr>
          <a:xfrm rot="5400000">
            <a:off x="2393141" y="3107529"/>
            <a:ext cx="500066" cy="1588"/>
          </a:xfrm>
          <a:prstGeom prst="straightConnector1">
            <a:avLst/>
          </a:prstGeom>
          <a:ln w="666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مستطيل 11"/>
          <p:cNvSpPr/>
          <p:nvPr/>
        </p:nvSpPr>
        <p:spPr>
          <a:xfrm>
            <a:off x="912161" y="3500438"/>
            <a:ext cx="3005566" cy="584775"/>
          </a:xfrm>
          <a:prstGeom prst="rect">
            <a:avLst/>
          </a:prstGeom>
        </p:spPr>
        <p:txBody>
          <a:bodyPr wrap="none">
            <a:spAutoFit/>
          </a:bodyPr>
          <a:lstStyle/>
          <a:p>
            <a:r>
              <a:rPr lang="en-US" sz="3200" b="1" dirty="0" smtClean="0"/>
              <a:t>Vasoconstriction</a:t>
            </a:r>
            <a:endParaRPr lang="ar-IQ" sz="3200" dirty="0"/>
          </a:p>
        </p:txBody>
      </p:sp>
      <p:cxnSp>
        <p:nvCxnSpPr>
          <p:cNvPr id="13" name="رابط كسهم مستقيم 12"/>
          <p:cNvCxnSpPr/>
          <p:nvPr/>
        </p:nvCxnSpPr>
        <p:spPr>
          <a:xfrm rot="5400000">
            <a:off x="6858810" y="3143248"/>
            <a:ext cx="571504" cy="1588"/>
          </a:xfrm>
          <a:prstGeom prst="straightConnector1">
            <a:avLst/>
          </a:prstGeom>
          <a:ln w="666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مستطيل 14"/>
          <p:cNvSpPr/>
          <p:nvPr/>
        </p:nvSpPr>
        <p:spPr>
          <a:xfrm>
            <a:off x="5715008" y="3500438"/>
            <a:ext cx="2691378" cy="1077218"/>
          </a:xfrm>
          <a:prstGeom prst="rect">
            <a:avLst/>
          </a:prstGeom>
        </p:spPr>
        <p:txBody>
          <a:bodyPr wrap="none">
            <a:spAutoFit/>
          </a:bodyPr>
          <a:lstStyle/>
          <a:p>
            <a:pPr algn="ctr"/>
            <a:r>
              <a:rPr lang="en-US" sz="3200" b="1" dirty="0" smtClean="0"/>
              <a:t>↑ HR </a:t>
            </a:r>
          </a:p>
          <a:p>
            <a:pPr algn="ctr"/>
            <a:r>
              <a:rPr lang="en-US" sz="3200" b="1" dirty="0" smtClean="0"/>
              <a:t>↑ contractility</a:t>
            </a:r>
            <a:endParaRPr lang="ar-IQ" sz="3200" dirty="0"/>
          </a:p>
        </p:txBody>
      </p:sp>
      <p:cxnSp>
        <p:nvCxnSpPr>
          <p:cNvPr id="16" name="رابط كسهم مستقيم 15"/>
          <p:cNvCxnSpPr/>
          <p:nvPr/>
        </p:nvCxnSpPr>
        <p:spPr>
          <a:xfrm rot="5400000">
            <a:off x="6930248" y="4785528"/>
            <a:ext cx="571504" cy="1588"/>
          </a:xfrm>
          <a:prstGeom prst="straightConnector1">
            <a:avLst/>
          </a:prstGeom>
          <a:ln w="666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مستطيل 16"/>
          <p:cNvSpPr/>
          <p:nvPr/>
        </p:nvSpPr>
        <p:spPr>
          <a:xfrm>
            <a:off x="5857884" y="5072074"/>
            <a:ext cx="3021340" cy="584775"/>
          </a:xfrm>
          <a:prstGeom prst="rect">
            <a:avLst/>
          </a:prstGeom>
        </p:spPr>
        <p:txBody>
          <a:bodyPr wrap="none">
            <a:spAutoFit/>
          </a:bodyPr>
          <a:lstStyle/>
          <a:p>
            <a:pPr algn="ctr"/>
            <a:r>
              <a:rPr lang="en-US" sz="3200" b="1" dirty="0" smtClean="0"/>
              <a:t>↑metabolic rate</a:t>
            </a:r>
          </a:p>
        </p:txBody>
      </p:sp>
      <p:cxnSp>
        <p:nvCxnSpPr>
          <p:cNvPr id="19" name="رابط كسهم مستقيم 18"/>
          <p:cNvCxnSpPr/>
          <p:nvPr/>
        </p:nvCxnSpPr>
        <p:spPr>
          <a:xfrm rot="5400000">
            <a:off x="6930248" y="5857098"/>
            <a:ext cx="571504" cy="1588"/>
          </a:xfrm>
          <a:prstGeom prst="straightConnector1">
            <a:avLst/>
          </a:prstGeom>
          <a:ln w="666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مستطيل 19"/>
          <p:cNvSpPr/>
          <p:nvPr/>
        </p:nvSpPr>
        <p:spPr>
          <a:xfrm>
            <a:off x="5869221" y="6130373"/>
            <a:ext cx="2631874" cy="584775"/>
          </a:xfrm>
          <a:prstGeom prst="rect">
            <a:avLst/>
          </a:prstGeom>
        </p:spPr>
        <p:txBody>
          <a:bodyPr wrap="none">
            <a:spAutoFit/>
          </a:bodyPr>
          <a:lstStyle/>
          <a:p>
            <a:r>
              <a:rPr lang="en-US" sz="3200" b="1" dirty="0" smtClean="0"/>
              <a:t>Vasodilatation</a:t>
            </a:r>
            <a:endParaRPr lang="ar-IQ"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graphicEl>
                                              <a:dgm id="{66A4B094-B59E-4D97-9171-22F6D22A4C33}"/>
                                            </p:graphicEl>
                                          </p:spTgt>
                                        </p:tgtEl>
                                        <p:attrNameLst>
                                          <p:attrName>style.visibility</p:attrName>
                                        </p:attrNameLst>
                                      </p:cBhvr>
                                      <p:to>
                                        <p:strVal val="visible"/>
                                      </p:to>
                                    </p:set>
                                    <p:animEffect transition="in" filter="fade">
                                      <p:cBhvr>
                                        <p:cTn id="7" dur="2000"/>
                                        <p:tgtEl>
                                          <p:spTgt spid="9">
                                            <p:graphicEl>
                                              <a:dgm id="{66A4B094-B59E-4D97-9171-22F6D22A4C33}"/>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graphicEl>
                                              <a:dgm id="{E4233344-4202-4057-8F27-D1486BDA6EBB}"/>
                                            </p:graphicEl>
                                          </p:spTgt>
                                        </p:tgtEl>
                                        <p:attrNameLst>
                                          <p:attrName>style.visibility</p:attrName>
                                        </p:attrNameLst>
                                      </p:cBhvr>
                                      <p:to>
                                        <p:strVal val="visible"/>
                                      </p:to>
                                    </p:set>
                                    <p:animEffect transition="in" filter="fade">
                                      <p:cBhvr>
                                        <p:cTn id="10" dur="2000"/>
                                        <p:tgtEl>
                                          <p:spTgt spid="9">
                                            <p:graphicEl>
                                              <a:dgm id="{E4233344-4202-4057-8F27-D1486BDA6EBB}"/>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graphicEl>
                                              <a:dgm id="{CC34BE13-17CB-4E2B-A942-91055516716B}"/>
                                            </p:graphicEl>
                                          </p:spTgt>
                                        </p:tgtEl>
                                        <p:attrNameLst>
                                          <p:attrName>style.visibility</p:attrName>
                                        </p:attrNameLst>
                                      </p:cBhvr>
                                      <p:to>
                                        <p:strVal val="visible"/>
                                      </p:to>
                                    </p:set>
                                    <p:animEffect transition="in" filter="fade">
                                      <p:cBhvr>
                                        <p:cTn id="15" dur="2000"/>
                                        <p:tgtEl>
                                          <p:spTgt spid="9">
                                            <p:graphicEl>
                                              <a:dgm id="{CC34BE13-17CB-4E2B-A942-91055516716B}"/>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graphicEl>
                                              <a:dgm id="{A0E08C95-9841-4E36-AE4C-77E51CA39984}"/>
                                            </p:graphicEl>
                                          </p:spTgt>
                                        </p:tgtEl>
                                        <p:attrNameLst>
                                          <p:attrName>style.visibility</p:attrName>
                                        </p:attrNameLst>
                                      </p:cBhvr>
                                      <p:to>
                                        <p:strVal val="visible"/>
                                      </p:to>
                                    </p:set>
                                    <p:animEffect transition="in" filter="fade">
                                      <p:cBhvr>
                                        <p:cTn id="18" dur="2000"/>
                                        <p:tgtEl>
                                          <p:spTgt spid="9">
                                            <p:graphicEl>
                                              <a:dgm id="{A0E08C95-9841-4E36-AE4C-77E51CA39984}"/>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graphicEl>
                                              <a:dgm id="{66FD556A-73D2-4BE0-8422-1FEB8FA74894}"/>
                                            </p:graphicEl>
                                          </p:spTgt>
                                        </p:tgtEl>
                                        <p:attrNameLst>
                                          <p:attrName>style.visibility</p:attrName>
                                        </p:attrNameLst>
                                      </p:cBhvr>
                                      <p:to>
                                        <p:strVal val="visible"/>
                                      </p:to>
                                    </p:set>
                                    <p:animEffect transition="in" filter="fade">
                                      <p:cBhvr>
                                        <p:cTn id="21" dur="2000"/>
                                        <p:tgtEl>
                                          <p:spTgt spid="9">
                                            <p:graphicEl>
                                              <a:dgm id="{66FD556A-73D2-4BE0-8422-1FEB8FA74894}"/>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graphicEl>
                                              <a:dgm id="{40BE974B-766D-495E-BFF4-3AE9C845E839}"/>
                                            </p:graphicEl>
                                          </p:spTgt>
                                        </p:tgtEl>
                                        <p:attrNameLst>
                                          <p:attrName>style.visibility</p:attrName>
                                        </p:attrNameLst>
                                      </p:cBhvr>
                                      <p:to>
                                        <p:strVal val="visible"/>
                                      </p:to>
                                    </p:set>
                                    <p:animEffect transition="in" filter="fade">
                                      <p:cBhvr>
                                        <p:cTn id="26" dur="2000"/>
                                        <p:tgtEl>
                                          <p:spTgt spid="9">
                                            <p:graphicEl>
                                              <a:dgm id="{40BE974B-766D-495E-BFF4-3AE9C845E839}"/>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
                                            <p:graphicEl>
                                              <a:dgm id="{2191F3F0-8C7E-4177-BC4E-C0628142BB97}"/>
                                            </p:graphicEl>
                                          </p:spTgt>
                                        </p:tgtEl>
                                        <p:attrNameLst>
                                          <p:attrName>style.visibility</p:attrName>
                                        </p:attrNameLst>
                                      </p:cBhvr>
                                      <p:to>
                                        <p:strVal val="visible"/>
                                      </p:to>
                                    </p:set>
                                    <p:animEffect transition="in" filter="fade">
                                      <p:cBhvr>
                                        <p:cTn id="29" dur="2000"/>
                                        <p:tgtEl>
                                          <p:spTgt spid="9">
                                            <p:graphicEl>
                                              <a:dgm id="{2191F3F0-8C7E-4177-BC4E-C0628142BB97}"/>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
                                            <p:graphicEl>
                                              <a:dgm id="{99AA2677-1A50-459B-B6E9-F90CBC3621F4}"/>
                                            </p:graphicEl>
                                          </p:spTgt>
                                        </p:tgtEl>
                                        <p:attrNameLst>
                                          <p:attrName>style.visibility</p:attrName>
                                        </p:attrNameLst>
                                      </p:cBhvr>
                                      <p:to>
                                        <p:strVal val="visible"/>
                                      </p:to>
                                    </p:set>
                                    <p:animEffect transition="in" filter="fade">
                                      <p:cBhvr>
                                        <p:cTn id="32" dur="2000"/>
                                        <p:tgtEl>
                                          <p:spTgt spid="9">
                                            <p:graphicEl>
                                              <a:dgm id="{99AA2677-1A50-459B-B6E9-F90CBC3621F4}"/>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up)">
                                      <p:cBhvr>
                                        <p:cTn id="37" dur="500"/>
                                        <p:tgtEl>
                                          <p:spTgt spid="1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2">
                                            <p:txEl>
                                              <p:pRg st="0" end="0"/>
                                            </p:txEl>
                                          </p:spTgt>
                                        </p:tgtEl>
                                        <p:attrNameLst>
                                          <p:attrName>style.visibility</p:attrName>
                                        </p:attrNameLst>
                                      </p:cBhvr>
                                      <p:to>
                                        <p:strVal val="visible"/>
                                      </p:to>
                                    </p:set>
                                    <p:animEffect transition="in" filter="fade">
                                      <p:cBhvr>
                                        <p:cTn id="40" dur="2000"/>
                                        <p:tgtEl>
                                          <p:spTgt spid="12">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up)">
                                      <p:cBhvr>
                                        <p:cTn id="45" dur="500"/>
                                        <p:tgtEl>
                                          <p:spTgt spid="1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5">
                                            <p:txEl>
                                              <p:pRg st="0" end="0"/>
                                            </p:txEl>
                                          </p:spTgt>
                                        </p:tgtEl>
                                        <p:attrNameLst>
                                          <p:attrName>style.visibility</p:attrName>
                                        </p:attrNameLst>
                                      </p:cBhvr>
                                      <p:to>
                                        <p:strVal val="visible"/>
                                      </p:to>
                                    </p:set>
                                    <p:animEffect transition="in" filter="fade">
                                      <p:cBhvr>
                                        <p:cTn id="48" dur="2000"/>
                                        <p:tgtEl>
                                          <p:spTgt spid="15">
                                            <p:txEl>
                                              <p:pRg st="0" end="0"/>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5">
                                            <p:txEl>
                                              <p:pRg st="1" end="1"/>
                                            </p:txEl>
                                          </p:spTgt>
                                        </p:tgtEl>
                                        <p:attrNameLst>
                                          <p:attrName>style.visibility</p:attrName>
                                        </p:attrNameLst>
                                      </p:cBhvr>
                                      <p:to>
                                        <p:strVal val="visible"/>
                                      </p:to>
                                    </p:set>
                                    <p:animEffect transition="in" filter="fade">
                                      <p:cBhvr>
                                        <p:cTn id="51" dur="2000"/>
                                        <p:tgtEl>
                                          <p:spTgt spid="15">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wipe(up)">
                                      <p:cBhvr>
                                        <p:cTn id="56" dur="500"/>
                                        <p:tgtEl>
                                          <p:spTgt spid="16"/>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7">
                                            <p:txEl>
                                              <p:pRg st="0" end="0"/>
                                            </p:txEl>
                                          </p:spTgt>
                                        </p:tgtEl>
                                        <p:attrNameLst>
                                          <p:attrName>style.visibility</p:attrName>
                                        </p:attrNameLst>
                                      </p:cBhvr>
                                      <p:to>
                                        <p:strVal val="visible"/>
                                      </p:to>
                                    </p:set>
                                    <p:animEffect transition="in" filter="fade">
                                      <p:cBhvr>
                                        <p:cTn id="59" dur="2000"/>
                                        <p:tgtEl>
                                          <p:spTgt spid="17">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up)">
                                      <p:cBhvr>
                                        <p:cTn id="64" dur="500"/>
                                        <p:tgtEl>
                                          <p:spTgt spid="1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0">
                                            <p:txEl>
                                              <p:pRg st="0" end="0"/>
                                            </p:txEl>
                                          </p:spTgt>
                                        </p:tgtEl>
                                        <p:attrNameLst>
                                          <p:attrName>style.visibility</p:attrName>
                                        </p:attrNameLst>
                                      </p:cBhvr>
                                      <p:to>
                                        <p:strVal val="visible"/>
                                      </p:to>
                                    </p:set>
                                    <p:animEffect transition="in" filter="fade">
                                      <p:cBhvr>
                                        <p:cTn id="67" dur="20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P spid="12" grpId="0" build="allAtOnce"/>
      <p:bldP spid="15" grpId="0" build="allAtOnce"/>
      <p:bldP spid="17" grpId="0" build="allAtOnce"/>
      <p:bldP spid="20"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عنصر نائب للمحتوى 3"/>
          <p:cNvGraphicFramePr>
            <a:graphicFrameLocks/>
          </p:cNvGraphicFramePr>
          <p:nvPr/>
        </p:nvGraphicFramePr>
        <p:xfrm>
          <a:off x="714348" y="214290"/>
          <a:ext cx="8001056" cy="25717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1" name="رابط كسهم مستقيم 10"/>
          <p:cNvCxnSpPr/>
          <p:nvPr/>
        </p:nvCxnSpPr>
        <p:spPr>
          <a:xfrm rot="5400000">
            <a:off x="2393141" y="3107529"/>
            <a:ext cx="500066" cy="1588"/>
          </a:xfrm>
          <a:prstGeom prst="straightConnector1">
            <a:avLst/>
          </a:prstGeom>
          <a:ln w="666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مستطيل 11"/>
          <p:cNvSpPr/>
          <p:nvPr/>
        </p:nvSpPr>
        <p:spPr>
          <a:xfrm>
            <a:off x="1285852" y="3500438"/>
            <a:ext cx="2631874" cy="584775"/>
          </a:xfrm>
          <a:prstGeom prst="rect">
            <a:avLst/>
          </a:prstGeom>
        </p:spPr>
        <p:txBody>
          <a:bodyPr wrap="none">
            <a:spAutoFit/>
          </a:bodyPr>
          <a:lstStyle/>
          <a:p>
            <a:r>
              <a:rPr lang="en-US" sz="3200" b="1" dirty="0" smtClean="0"/>
              <a:t>Vasodilatation</a:t>
            </a:r>
            <a:endParaRPr lang="ar-IQ" sz="3200" dirty="0"/>
          </a:p>
        </p:txBody>
      </p:sp>
      <p:cxnSp>
        <p:nvCxnSpPr>
          <p:cNvPr id="13" name="رابط كسهم مستقيم 12"/>
          <p:cNvCxnSpPr/>
          <p:nvPr/>
        </p:nvCxnSpPr>
        <p:spPr>
          <a:xfrm rot="5400000">
            <a:off x="6858810" y="3143248"/>
            <a:ext cx="571504" cy="1588"/>
          </a:xfrm>
          <a:prstGeom prst="straightConnector1">
            <a:avLst/>
          </a:prstGeom>
          <a:ln w="666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مستطيل 14"/>
          <p:cNvSpPr/>
          <p:nvPr/>
        </p:nvSpPr>
        <p:spPr>
          <a:xfrm>
            <a:off x="5146752" y="3500438"/>
            <a:ext cx="3997248" cy="1077218"/>
          </a:xfrm>
          <a:prstGeom prst="rect">
            <a:avLst/>
          </a:prstGeom>
        </p:spPr>
        <p:txBody>
          <a:bodyPr wrap="none">
            <a:spAutoFit/>
          </a:bodyPr>
          <a:lstStyle/>
          <a:p>
            <a:pPr algn="ctr"/>
            <a:r>
              <a:rPr lang="en-US" sz="3200" b="1" dirty="0" smtClean="0"/>
              <a:t>↓HR </a:t>
            </a:r>
          </a:p>
          <a:p>
            <a:pPr algn="ctr"/>
            <a:r>
              <a:rPr lang="en-US" sz="3200" b="1" dirty="0" smtClean="0"/>
              <a:t> slightly ↓contractility</a:t>
            </a:r>
            <a:endParaRPr lang="ar-IQ" sz="3200" dirty="0"/>
          </a:p>
        </p:txBody>
      </p:sp>
      <p:cxnSp>
        <p:nvCxnSpPr>
          <p:cNvPr id="16" name="رابط كسهم مستقيم 15"/>
          <p:cNvCxnSpPr/>
          <p:nvPr/>
        </p:nvCxnSpPr>
        <p:spPr>
          <a:xfrm rot="5400000">
            <a:off x="6930248" y="4785528"/>
            <a:ext cx="571504" cy="1588"/>
          </a:xfrm>
          <a:prstGeom prst="straightConnector1">
            <a:avLst/>
          </a:prstGeom>
          <a:ln w="666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مستطيل 16"/>
          <p:cNvSpPr/>
          <p:nvPr/>
        </p:nvSpPr>
        <p:spPr>
          <a:xfrm>
            <a:off x="5857884" y="5072074"/>
            <a:ext cx="3021340" cy="584775"/>
          </a:xfrm>
          <a:prstGeom prst="rect">
            <a:avLst/>
          </a:prstGeom>
        </p:spPr>
        <p:txBody>
          <a:bodyPr wrap="none">
            <a:spAutoFit/>
          </a:bodyPr>
          <a:lstStyle/>
          <a:p>
            <a:pPr algn="ctr"/>
            <a:r>
              <a:rPr lang="en-US" sz="3200" b="1" dirty="0" smtClean="0"/>
              <a:t>↓metabolic rate</a:t>
            </a:r>
          </a:p>
        </p:txBody>
      </p:sp>
      <p:cxnSp>
        <p:nvCxnSpPr>
          <p:cNvPr id="19" name="رابط كسهم مستقيم 18"/>
          <p:cNvCxnSpPr/>
          <p:nvPr/>
        </p:nvCxnSpPr>
        <p:spPr>
          <a:xfrm rot="5400000">
            <a:off x="6930248" y="5857098"/>
            <a:ext cx="571504" cy="1588"/>
          </a:xfrm>
          <a:prstGeom prst="straightConnector1">
            <a:avLst/>
          </a:prstGeom>
          <a:ln w="666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مستطيل 19"/>
          <p:cNvSpPr/>
          <p:nvPr/>
        </p:nvSpPr>
        <p:spPr>
          <a:xfrm>
            <a:off x="5495529" y="6130373"/>
            <a:ext cx="3005566" cy="584775"/>
          </a:xfrm>
          <a:prstGeom prst="rect">
            <a:avLst/>
          </a:prstGeom>
        </p:spPr>
        <p:txBody>
          <a:bodyPr wrap="none">
            <a:spAutoFit/>
          </a:bodyPr>
          <a:lstStyle/>
          <a:p>
            <a:r>
              <a:rPr lang="en-US" sz="3200" b="1" dirty="0" smtClean="0"/>
              <a:t>Vasoconstriction</a:t>
            </a:r>
            <a:endParaRPr lang="ar-IQ"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graphicEl>
                                              <a:dgm id="{66A4B094-B59E-4D97-9171-22F6D22A4C33}"/>
                                            </p:graphicEl>
                                          </p:spTgt>
                                        </p:tgtEl>
                                        <p:attrNameLst>
                                          <p:attrName>style.visibility</p:attrName>
                                        </p:attrNameLst>
                                      </p:cBhvr>
                                      <p:to>
                                        <p:strVal val="visible"/>
                                      </p:to>
                                    </p:set>
                                    <p:animEffect transition="in" filter="fade">
                                      <p:cBhvr>
                                        <p:cTn id="7" dur="2000"/>
                                        <p:tgtEl>
                                          <p:spTgt spid="9">
                                            <p:graphicEl>
                                              <a:dgm id="{66A4B094-B59E-4D97-9171-22F6D22A4C33}"/>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graphicEl>
                                              <a:dgm id="{E4233344-4202-4057-8F27-D1486BDA6EBB}"/>
                                            </p:graphicEl>
                                          </p:spTgt>
                                        </p:tgtEl>
                                        <p:attrNameLst>
                                          <p:attrName>style.visibility</p:attrName>
                                        </p:attrNameLst>
                                      </p:cBhvr>
                                      <p:to>
                                        <p:strVal val="visible"/>
                                      </p:to>
                                    </p:set>
                                    <p:animEffect transition="in" filter="fade">
                                      <p:cBhvr>
                                        <p:cTn id="10" dur="2000"/>
                                        <p:tgtEl>
                                          <p:spTgt spid="9">
                                            <p:graphicEl>
                                              <a:dgm id="{E4233344-4202-4057-8F27-D1486BDA6EBB}"/>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graphicEl>
                                              <a:dgm id="{CC34BE13-17CB-4E2B-A942-91055516716B}"/>
                                            </p:graphicEl>
                                          </p:spTgt>
                                        </p:tgtEl>
                                        <p:attrNameLst>
                                          <p:attrName>style.visibility</p:attrName>
                                        </p:attrNameLst>
                                      </p:cBhvr>
                                      <p:to>
                                        <p:strVal val="visible"/>
                                      </p:to>
                                    </p:set>
                                    <p:animEffect transition="in" filter="fade">
                                      <p:cBhvr>
                                        <p:cTn id="15" dur="2000"/>
                                        <p:tgtEl>
                                          <p:spTgt spid="9">
                                            <p:graphicEl>
                                              <a:dgm id="{CC34BE13-17CB-4E2B-A942-91055516716B}"/>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graphicEl>
                                              <a:dgm id="{A0E08C95-9841-4E36-AE4C-77E51CA39984}"/>
                                            </p:graphicEl>
                                          </p:spTgt>
                                        </p:tgtEl>
                                        <p:attrNameLst>
                                          <p:attrName>style.visibility</p:attrName>
                                        </p:attrNameLst>
                                      </p:cBhvr>
                                      <p:to>
                                        <p:strVal val="visible"/>
                                      </p:to>
                                    </p:set>
                                    <p:animEffect transition="in" filter="fade">
                                      <p:cBhvr>
                                        <p:cTn id="18" dur="2000"/>
                                        <p:tgtEl>
                                          <p:spTgt spid="9">
                                            <p:graphicEl>
                                              <a:dgm id="{A0E08C95-9841-4E36-AE4C-77E51CA39984}"/>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9">
                                            <p:graphicEl>
                                              <a:dgm id="{66FD556A-73D2-4BE0-8422-1FEB8FA74894}"/>
                                            </p:graphicEl>
                                          </p:spTgt>
                                        </p:tgtEl>
                                        <p:attrNameLst>
                                          <p:attrName>style.visibility</p:attrName>
                                        </p:attrNameLst>
                                      </p:cBhvr>
                                      <p:to>
                                        <p:strVal val="visible"/>
                                      </p:to>
                                    </p:set>
                                    <p:animEffect transition="in" filter="fade">
                                      <p:cBhvr>
                                        <p:cTn id="21" dur="2000"/>
                                        <p:tgtEl>
                                          <p:spTgt spid="9">
                                            <p:graphicEl>
                                              <a:dgm id="{66FD556A-73D2-4BE0-8422-1FEB8FA74894}"/>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graphicEl>
                                              <a:dgm id="{40BE974B-766D-495E-BFF4-3AE9C845E839}"/>
                                            </p:graphicEl>
                                          </p:spTgt>
                                        </p:tgtEl>
                                        <p:attrNameLst>
                                          <p:attrName>style.visibility</p:attrName>
                                        </p:attrNameLst>
                                      </p:cBhvr>
                                      <p:to>
                                        <p:strVal val="visible"/>
                                      </p:to>
                                    </p:set>
                                    <p:animEffect transition="in" filter="fade">
                                      <p:cBhvr>
                                        <p:cTn id="26" dur="2000"/>
                                        <p:tgtEl>
                                          <p:spTgt spid="9">
                                            <p:graphicEl>
                                              <a:dgm id="{40BE974B-766D-495E-BFF4-3AE9C845E839}"/>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
                                            <p:graphicEl>
                                              <a:dgm id="{2191F3F0-8C7E-4177-BC4E-C0628142BB97}"/>
                                            </p:graphicEl>
                                          </p:spTgt>
                                        </p:tgtEl>
                                        <p:attrNameLst>
                                          <p:attrName>style.visibility</p:attrName>
                                        </p:attrNameLst>
                                      </p:cBhvr>
                                      <p:to>
                                        <p:strVal val="visible"/>
                                      </p:to>
                                    </p:set>
                                    <p:animEffect transition="in" filter="fade">
                                      <p:cBhvr>
                                        <p:cTn id="29" dur="2000"/>
                                        <p:tgtEl>
                                          <p:spTgt spid="9">
                                            <p:graphicEl>
                                              <a:dgm id="{2191F3F0-8C7E-4177-BC4E-C0628142BB97}"/>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
                                            <p:graphicEl>
                                              <a:dgm id="{99AA2677-1A50-459B-B6E9-F90CBC3621F4}"/>
                                            </p:graphicEl>
                                          </p:spTgt>
                                        </p:tgtEl>
                                        <p:attrNameLst>
                                          <p:attrName>style.visibility</p:attrName>
                                        </p:attrNameLst>
                                      </p:cBhvr>
                                      <p:to>
                                        <p:strVal val="visible"/>
                                      </p:to>
                                    </p:set>
                                    <p:animEffect transition="in" filter="fade">
                                      <p:cBhvr>
                                        <p:cTn id="32" dur="2000"/>
                                        <p:tgtEl>
                                          <p:spTgt spid="9">
                                            <p:graphicEl>
                                              <a:dgm id="{99AA2677-1A50-459B-B6E9-F90CBC3621F4}"/>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up)">
                                      <p:cBhvr>
                                        <p:cTn id="37" dur="500"/>
                                        <p:tgtEl>
                                          <p:spTgt spid="1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2">
                                            <p:txEl>
                                              <p:pRg st="0" end="0"/>
                                            </p:txEl>
                                          </p:spTgt>
                                        </p:tgtEl>
                                        <p:attrNameLst>
                                          <p:attrName>style.visibility</p:attrName>
                                        </p:attrNameLst>
                                      </p:cBhvr>
                                      <p:to>
                                        <p:strVal val="visible"/>
                                      </p:to>
                                    </p:set>
                                    <p:animEffect transition="in" filter="fade">
                                      <p:cBhvr>
                                        <p:cTn id="40" dur="2000"/>
                                        <p:tgtEl>
                                          <p:spTgt spid="12">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1"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up)">
                                      <p:cBhvr>
                                        <p:cTn id="45" dur="500"/>
                                        <p:tgtEl>
                                          <p:spTgt spid="13"/>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5">
                                            <p:txEl>
                                              <p:pRg st="0" end="0"/>
                                            </p:txEl>
                                          </p:spTgt>
                                        </p:tgtEl>
                                        <p:attrNameLst>
                                          <p:attrName>style.visibility</p:attrName>
                                        </p:attrNameLst>
                                      </p:cBhvr>
                                      <p:to>
                                        <p:strVal val="visible"/>
                                      </p:to>
                                    </p:set>
                                    <p:animEffect transition="in" filter="fade">
                                      <p:cBhvr>
                                        <p:cTn id="48" dur="2000"/>
                                        <p:tgtEl>
                                          <p:spTgt spid="15">
                                            <p:txEl>
                                              <p:pRg st="0" end="0"/>
                                            </p:tx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5">
                                            <p:txEl>
                                              <p:pRg st="1" end="1"/>
                                            </p:txEl>
                                          </p:spTgt>
                                        </p:tgtEl>
                                        <p:attrNameLst>
                                          <p:attrName>style.visibility</p:attrName>
                                        </p:attrNameLst>
                                      </p:cBhvr>
                                      <p:to>
                                        <p:strVal val="visible"/>
                                      </p:to>
                                    </p:set>
                                    <p:animEffect transition="in" filter="fade">
                                      <p:cBhvr>
                                        <p:cTn id="51" dur="2000"/>
                                        <p:tgtEl>
                                          <p:spTgt spid="15">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1" fill="hold" nodeType="click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wipe(up)">
                                      <p:cBhvr>
                                        <p:cTn id="56" dur="500"/>
                                        <p:tgtEl>
                                          <p:spTgt spid="16"/>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7">
                                            <p:txEl>
                                              <p:pRg st="0" end="0"/>
                                            </p:txEl>
                                          </p:spTgt>
                                        </p:tgtEl>
                                        <p:attrNameLst>
                                          <p:attrName>style.visibility</p:attrName>
                                        </p:attrNameLst>
                                      </p:cBhvr>
                                      <p:to>
                                        <p:strVal val="visible"/>
                                      </p:to>
                                    </p:set>
                                    <p:animEffect transition="in" filter="fade">
                                      <p:cBhvr>
                                        <p:cTn id="59" dur="2000"/>
                                        <p:tgtEl>
                                          <p:spTgt spid="17">
                                            <p:txEl>
                                              <p:pRg st="0" end="0"/>
                                            </p:txEl>
                                          </p:spTgt>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1" fill="hold" nodeType="click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wipe(up)">
                                      <p:cBhvr>
                                        <p:cTn id="64" dur="500"/>
                                        <p:tgtEl>
                                          <p:spTgt spid="19"/>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20">
                                            <p:txEl>
                                              <p:pRg st="0" end="0"/>
                                            </p:txEl>
                                          </p:spTgt>
                                        </p:tgtEl>
                                        <p:attrNameLst>
                                          <p:attrName>style.visibility</p:attrName>
                                        </p:attrNameLst>
                                      </p:cBhvr>
                                      <p:to>
                                        <p:strVal val="visible"/>
                                      </p:to>
                                    </p:set>
                                    <p:animEffect transition="in" filter="fade">
                                      <p:cBhvr>
                                        <p:cTn id="67" dur="2000"/>
                                        <p:tgtEl>
                                          <p:spTgt spid="2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P spid="12" grpId="0" build="allAtOnce"/>
      <p:bldP spid="15" grpId="0" build="allAtOnce"/>
      <p:bldP spid="17" grpId="0" build="allAtOnce"/>
      <p:bldP spid="20"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28604"/>
            <a:ext cx="8610600" cy="876074"/>
          </a:xfrm>
        </p:spPr>
        <p:txBody>
          <a:bodyPr/>
          <a:lstStyle/>
          <a:p>
            <a:r>
              <a:rPr lang="en-US" kern="1200" dirty="0" smtClean="0">
                <a:solidFill>
                  <a:schemeClr val="tx1"/>
                </a:solidFill>
              </a:rPr>
              <a:t>1. The metabolic theory.</a:t>
            </a:r>
            <a:br>
              <a:rPr lang="en-US" kern="1200" dirty="0" smtClean="0">
                <a:solidFill>
                  <a:schemeClr val="tx1"/>
                </a:solidFill>
              </a:rPr>
            </a:br>
            <a:endParaRPr lang="ar-IQ" dirty="0"/>
          </a:p>
        </p:txBody>
      </p:sp>
      <p:sp>
        <p:nvSpPr>
          <p:cNvPr id="4" name="عنصر نائب لرقم الشريحة 3"/>
          <p:cNvSpPr>
            <a:spLocks noGrp="1"/>
          </p:cNvSpPr>
          <p:nvPr>
            <p:ph type="sldNum" sz="quarter" idx="10"/>
          </p:nvPr>
        </p:nvSpPr>
        <p:spPr/>
        <p:txBody>
          <a:bodyPr/>
          <a:lstStyle/>
          <a:p>
            <a:pPr>
              <a:defRPr/>
            </a:pPr>
            <a:fld id="{1BF9E0C4-39EB-45AF-87A7-13F216FE09C9}" type="slidenum">
              <a:rPr lang="en-US" smtClean="0"/>
              <a:pPr>
                <a:defRPr/>
              </a:pPr>
              <a:t>2</a:t>
            </a:fld>
            <a:endParaRPr lang="en-US"/>
          </a:p>
        </p:txBody>
      </p:sp>
      <p:sp>
        <p:nvSpPr>
          <p:cNvPr id="5" name="مستطيل 4"/>
          <p:cNvSpPr/>
          <p:nvPr/>
        </p:nvSpPr>
        <p:spPr>
          <a:xfrm>
            <a:off x="3540378" y="785794"/>
            <a:ext cx="2061783" cy="523220"/>
          </a:xfrm>
          <a:prstGeom prst="rect">
            <a:avLst/>
          </a:prstGeom>
        </p:spPr>
        <p:txBody>
          <a:bodyPr wrap="none">
            <a:spAutoFit/>
          </a:bodyPr>
          <a:lstStyle/>
          <a:p>
            <a:r>
              <a:rPr lang="en-US" altLang="en-US" sz="2800" b="1" dirty="0" smtClean="0">
                <a:solidFill>
                  <a:prstClr val="black"/>
                </a:solidFill>
                <a:latin typeface="Times New Roman" panose="02020603050405020304" pitchFamily="18" charset="0"/>
              </a:rPr>
              <a:t>↓</a:t>
            </a:r>
            <a:r>
              <a:rPr lang="en-US" altLang="en-US" sz="2800" b="1" dirty="0" smtClean="0">
                <a:solidFill>
                  <a:prstClr val="black"/>
                </a:solidFill>
                <a:latin typeface="Times New Roman" panose="02020603050405020304" pitchFamily="18" charset="0"/>
                <a:cs typeface="Times New Roman" panose="02020603050405020304" pitchFamily="18" charset="0"/>
              </a:rPr>
              <a:t>blood flow </a:t>
            </a:r>
            <a:endParaRPr lang="ar-IQ" sz="2800" dirty="0"/>
          </a:p>
        </p:txBody>
      </p:sp>
      <p:cxnSp>
        <p:nvCxnSpPr>
          <p:cNvPr id="6" name="رابط كسهم مستقيم 5"/>
          <p:cNvCxnSpPr/>
          <p:nvPr/>
        </p:nvCxnSpPr>
        <p:spPr>
          <a:xfrm rot="5400000">
            <a:off x="4362709" y="1677975"/>
            <a:ext cx="500066" cy="1588"/>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مستطيل 7"/>
          <p:cNvSpPr/>
          <p:nvPr/>
        </p:nvSpPr>
        <p:spPr>
          <a:xfrm>
            <a:off x="2683122" y="1928802"/>
            <a:ext cx="3889142" cy="523220"/>
          </a:xfrm>
          <a:prstGeom prst="rect">
            <a:avLst/>
          </a:prstGeom>
        </p:spPr>
        <p:txBody>
          <a:bodyPr wrap="none">
            <a:spAutoFit/>
          </a:bodyPr>
          <a:lstStyle/>
          <a:p>
            <a:r>
              <a:rPr lang="en-US" altLang="en-US" sz="2800" b="1" dirty="0" smtClean="0">
                <a:solidFill>
                  <a:prstClr val="black"/>
                </a:solidFill>
                <a:latin typeface="Times New Roman" panose="02020603050405020304" pitchFamily="18" charset="0"/>
              </a:rPr>
              <a:t>↑</a:t>
            </a:r>
            <a:r>
              <a:rPr lang="en-US" altLang="en-US" sz="2800" b="1" dirty="0" smtClean="0">
                <a:solidFill>
                  <a:prstClr val="black"/>
                </a:solidFill>
                <a:latin typeface="Times New Roman" panose="02020603050405020304" pitchFamily="18" charset="0"/>
                <a:cs typeface="Times New Roman" panose="02020603050405020304" pitchFamily="18" charset="0"/>
              </a:rPr>
              <a:t>vasodilator substances </a:t>
            </a:r>
            <a:endParaRPr lang="ar-IQ" sz="2800" dirty="0"/>
          </a:p>
        </p:txBody>
      </p:sp>
      <p:sp>
        <p:nvSpPr>
          <p:cNvPr id="9" name="مستطيل 8"/>
          <p:cNvSpPr/>
          <p:nvPr/>
        </p:nvSpPr>
        <p:spPr>
          <a:xfrm>
            <a:off x="3468940" y="3143248"/>
            <a:ext cx="2340705" cy="523220"/>
          </a:xfrm>
          <a:prstGeom prst="rect">
            <a:avLst/>
          </a:prstGeom>
        </p:spPr>
        <p:txBody>
          <a:bodyPr wrap="none">
            <a:spAutoFit/>
          </a:bodyPr>
          <a:lstStyle/>
          <a:p>
            <a:r>
              <a:rPr lang="en-US" altLang="en-US" sz="2800" b="1" dirty="0" smtClean="0">
                <a:solidFill>
                  <a:prstClr val="black"/>
                </a:solidFill>
                <a:latin typeface="Times New Roman" panose="02020603050405020304" pitchFamily="18" charset="0"/>
                <a:cs typeface="Times New Roman" panose="02020603050405020304" pitchFamily="18" charset="0"/>
              </a:rPr>
              <a:t>vasodilatation</a:t>
            </a:r>
            <a:endParaRPr lang="ar-IQ" sz="2800" dirty="0"/>
          </a:p>
        </p:txBody>
      </p:sp>
      <p:sp>
        <p:nvSpPr>
          <p:cNvPr id="10" name="مستطيل 9"/>
          <p:cNvSpPr/>
          <p:nvPr/>
        </p:nvSpPr>
        <p:spPr>
          <a:xfrm>
            <a:off x="3236296" y="6000768"/>
            <a:ext cx="2767104" cy="523220"/>
          </a:xfrm>
          <a:prstGeom prst="rect">
            <a:avLst/>
          </a:prstGeom>
        </p:spPr>
        <p:txBody>
          <a:bodyPr wrap="none">
            <a:spAutoFit/>
          </a:bodyPr>
          <a:lstStyle/>
          <a:p>
            <a:r>
              <a:rPr lang="ar-IQ" altLang="en-US" sz="2800" b="1" dirty="0" smtClean="0">
                <a:solidFill>
                  <a:prstClr val="black"/>
                </a:solidFill>
                <a:latin typeface="Times New Roman" panose="02020603050405020304" pitchFamily="18" charset="0"/>
                <a:cs typeface="Times New Roman" panose="02020603050405020304" pitchFamily="18" charset="0"/>
              </a:rPr>
              <a:t> </a:t>
            </a:r>
            <a:r>
              <a:rPr lang="en-US" altLang="en-US" sz="2800" b="1" dirty="0" smtClean="0">
                <a:solidFill>
                  <a:prstClr val="black"/>
                </a:solidFill>
                <a:latin typeface="Times New Roman" panose="02020603050405020304" pitchFamily="18" charset="0"/>
                <a:cs typeface="Times New Roman" panose="02020603050405020304" pitchFamily="18" charset="0"/>
              </a:rPr>
              <a:t>vasoconstriction</a:t>
            </a:r>
            <a:endParaRPr lang="ar-IQ" sz="2800" dirty="0"/>
          </a:p>
        </p:txBody>
      </p:sp>
      <p:sp>
        <p:nvSpPr>
          <p:cNvPr id="11" name="مستطيل 10"/>
          <p:cNvSpPr/>
          <p:nvPr/>
        </p:nvSpPr>
        <p:spPr>
          <a:xfrm>
            <a:off x="3540378" y="4143380"/>
            <a:ext cx="2061783" cy="523220"/>
          </a:xfrm>
          <a:prstGeom prst="rect">
            <a:avLst/>
          </a:prstGeom>
        </p:spPr>
        <p:txBody>
          <a:bodyPr wrap="none">
            <a:spAutoFit/>
          </a:bodyPr>
          <a:lstStyle/>
          <a:p>
            <a:r>
              <a:rPr lang="en-US" altLang="en-US" sz="2800" b="1" dirty="0" smtClean="0">
                <a:solidFill>
                  <a:prstClr val="black"/>
                </a:solidFill>
                <a:latin typeface="Times New Roman" panose="02020603050405020304" pitchFamily="18" charset="0"/>
              </a:rPr>
              <a:t>↑</a:t>
            </a:r>
            <a:r>
              <a:rPr lang="en-US" altLang="en-US" sz="2800" b="1" dirty="0" smtClean="0">
                <a:solidFill>
                  <a:prstClr val="black"/>
                </a:solidFill>
                <a:latin typeface="Times New Roman" panose="02020603050405020304" pitchFamily="18" charset="0"/>
                <a:cs typeface="Times New Roman" panose="02020603050405020304" pitchFamily="18" charset="0"/>
              </a:rPr>
              <a:t>blood flow </a:t>
            </a:r>
            <a:endParaRPr lang="ar-IQ" sz="2800" dirty="0"/>
          </a:p>
        </p:txBody>
      </p:sp>
      <p:cxnSp>
        <p:nvCxnSpPr>
          <p:cNvPr id="12" name="رابط كسهم مستقيم 11"/>
          <p:cNvCxnSpPr/>
          <p:nvPr/>
        </p:nvCxnSpPr>
        <p:spPr>
          <a:xfrm rot="5400000">
            <a:off x="4291271" y="2749545"/>
            <a:ext cx="642942" cy="1588"/>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رابط كسهم مستقيم 12"/>
          <p:cNvCxnSpPr/>
          <p:nvPr/>
        </p:nvCxnSpPr>
        <p:spPr>
          <a:xfrm rot="5400000">
            <a:off x="4469866" y="3928272"/>
            <a:ext cx="428628" cy="1588"/>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رابط كسهم مستقيم 13"/>
          <p:cNvCxnSpPr/>
          <p:nvPr/>
        </p:nvCxnSpPr>
        <p:spPr>
          <a:xfrm rot="5400000">
            <a:off x="4469866" y="4856966"/>
            <a:ext cx="428628" cy="1588"/>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 name="مستطيل 18"/>
          <p:cNvSpPr/>
          <p:nvPr/>
        </p:nvSpPr>
        <p:spPr>
          <a:xfrm>
            <a:off x="1976007" y="5000636"/>
            <a:ext cx="5167761" cy="523220"/>
          </a:xfrm>
          <a:prstGeom prst="rect">
            <a:avLst/>
          </a:prstGeom>
        </p:spPr>
        <p:txBody>
          <a:bodyPr wrap="none">
            <a:spAutoFit/>
          </a:bodyPr>
          <a:lstStyle/>
          <a:p>
            <a:r>
              <a:rPr lang="en-US" altLang="en-US" sz="2800" b="1" dirty="0" smtClean="0">
                <a:solidFill>
                  <a:prstClr val="black"/>
                </a:solidFill>
                <a:latin typeface="Times New Roman" panose="02020603050405020304" pitchFamily="18" charset="0"/>
                <a:cs typeface="Times New Roman" panose="02020603050405020304" pitchFamily="18" charset="0"/>
              </a:rPr>
              <a:t>Wash off vasodilator substances </a:t>
            </a:r>
            <a:endParaRPr lang="ar-IQ" sz="2800" dirty="0"/>
          </a:p>
        </p:txBody>
      </p:sp>
      <p:cxnSp>
        <p:nvCxnSpPr>
          <p:cNvPr id="20" name="رابط كسهم مستقيم 19"/>
          <p:cNvCxnSpPr/>
          <p:nvPr/>
        </p:nvCxnSpPr>
        <p:spPr>
          <a:xfrm rot="5400000">
            <a:off x="4469866" y="5857098"/>
            <a:ext cx="428628" cy="1588"/>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fade">
                                      <p:cBhvr>
                                        <p:cTn id="17" dur="20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2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20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2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1">
                                            <p:txEl>
                                              <p:pRg st="0" end="0"/>
                                            </p:txEl>
                                          </p:spTgt>
                                        </p:tgtEl>
                                        <p:attrNameLst>
                                          <p:attrName>style.visibility</p:attrName>
                                        </p:attrNameLst>
                                      </p:cBhvr>
                                      <p:to>
                                        <p:strVal val="visible"/>
                                      </p:to>
                                    </p:set>
                                    <p:animEffect transition="in" filter="fade">
                                      <p:cBhvr>
                                        <p:cTn id="37" dur="2000"/>
                                        <p:tgtEl>
                                          <p:spTgt spid="11">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fade">
                                      <p:cBhvr>
                                        <p:cTn id="42" dur="20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xEl>
                                              <p:pRg st="0" end="0"/>
                                            </p:txEl>
                                          </p:spTgt>
                                        </p:tgtEl>
                                        <p:attrNameLst>
                                          <p:attrName>style.visibility</p:attrName>
                                        </p:attrNameLst>
                                      </p:cBhvr>
                                      <p:to>
                                        <p:strVal val="visible"/>
                                      </p:to>
                                    </p:set>
                                    <p:animEffect transition="in" filter="fade">
                                      <p:cBhvr>
                                        <p:cTn id="47" dur="2000"/>
                                        <p:tgtEl>
                                          <p:spTgt spid="19">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fade">
                                      <p:cBhvr>
                                        <p:cTn id="52" dur="2000"/>
                                        <p:tgtEl>
                                          <p:spTgt spid="20"/>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0">
                                            <p:txEl>
                                              <p:pRg st="0" end="0"/>
                                            </p:txEl>
                                          </p:spTgt>
                                        </p:tgtEl>
                                        <p:attrNameLst>
                                          <p:attrName>style.visibility</p:attrName>
                                        </p:attrNameLst>
                                      </p:cBhvr>
                                      <p:to>
                                        <p:strVal val="visible"/>
                                      </p:to>
                                    </p:set>
                                    <p:animEffect transition="in" filter="fade">
                                      <p:cBhvr>
                                        <p:cTn id="57"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8" grpId="0" build="allAtOnce"/>
      <p:bldP spid="9" grpId="0" build="allAtOnce"/>
      <p:bldP spid="10" grpId="0" build="allAtOnce"/>
      <p:bldP spid="11" grpId="0" build="allAtOnce"/>
      <p:bldP spid="19"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l" rtl="0">
              <a:spcBef>
                <a:spcPts val="0"/>
              </a:spcBef>
              <a:defRPr/>
            </a:pPr>
            <a:r>
              <a:rPr lang="en-US" b="1" dirty="0" smtClean="0"/>
              <a:t/>
            </a:r>
            <a:br>
              <a:rPr lang="en-US" b="1" dirty="0" smtClean="0"/>
            </a:br>
            <a:r>
              <a:rPr lang="en-US" b="1" dirty="0" smtClean="0"/>
              <a:t>2. The </a:t>
            </a:r>
            <a:r>
              <a:rPr lang="en-US" b="1" dirty="0" err="1" smtClean="0"/>
              <a:t>myogenic</a:t>
            </a:r>
            <a:r>
              <a:rPr lang="en-US" b="1" dirty="0" smtClean="0"/>
              <a:t> theory</a:t>
            </a:r>
          </a:p>
        </p:txBody>
      </p:sp>
      <p:sp>
        <p:nvSpPr>
          <p:cNvPr id="4" name="Oval 3"/>
          <p:cNvSpPr>
            <a:spLocks noChangeArrowheads="1"/>
          </p:cNvSpPr>
          <p:nvPr/>
        </p:nvSpPr>
        <p:spPr bwMode="auto">
          <a:xfrm>
            <a:off x="2997200" y="2698750"/>
            <a:ext cx="2151063" cy="2381250"/>
          </a:xfrm>
          <a:prstGeom prst="ellipse">
            <a:avLst/>
          </a:prstGeom>
          <a:solidFill>
            <a:srgbClr val="FFCC99"/>
          </a:solidFill>
          <a:ln w="9525">
            <a:noFill/>
            <a:round/>
            <a:headEnd/>
            <a:tailEnd/>
          </a:ln>
          <a:effectLst/>
        </p:spPr>
        <p:txBody>
          <a:bodyPr wrap="none" anchor="ctr"/>
          <a:lstStyle/>
          <a:p>
            <a:endParaRPr lang="ar-IQ"/>
          </a:p>
        </p:txBody>
      </p:sp>
      <p:sp>
        <p:nvSpPr>
          <p:cNvPr id="5" name="Oval 4"/>
          <p:cNvSpPr>
            <a:spLocks noChangeArrowheads="1"/>
          </p:cNvSpPr>
          <p:nvPr/>
        </p:nvSpPr>
        <p:spPr bwMode="auto">
          <a:xfrm>
            <a:off x="3073400" y="2814638"/>
            <a:ext cx="1998663" cy="2189162"/>
          </a:xfrm>
          <a:prstGeom prst="ellipse">
            <a:avLst/>
          </a:prstGeom>
          <a:solidFill>
            <a:srgbClr val="FF99CC"/>
          </a:solidFill>
          <a:ln w="9525">
            <a:noFill/>
            <a:round/>
            <a:headEnd/>
            <a:tailEnd/>
          </a:ln>
          <a:effectLst/>
        </p:spPr>
        <p:txBody>
          <a:bodyPr wrap="none" anchor="ctr"/>
          <a:lstStyle/>
          <a:p>
            <a:endParaRPr lang="ar-IQ"/>
          </a:p>
        </p:txBody>
      </p:sp>
      <p:sp>
        <p:nvSpPr>
          <p:cNvPr id="6" name="Oval 5"/>
          <p:cNvSpPr>
            <a:spLocks noChangeArrowheads="1"/>
          </p:cNvSpPr>
          <p:nvPr/>
        </p:nvSpPr>
        <p:spPr bwMode="auto">
          <a:xfrm>
            <a:off x="3265488" y="3006725"/>
            <a:ext cx="1616075" cy="1766888"/>
          </a:xfrm>
          <a:prstGeom prst="ellipse">
            <a:avLst/>
          </a:prstGeom>
          <a:solidFill>
            <a:srgbClr val="FFCC99"/>
          </a:solidFill>
          <a:ln w="9525">
            <a:noFill/>
            <a:round/>
            <a:headEnd/>
            <a:tailEnd/>
          </a:ln>
          <a:effectLst/>
        </p:spPr>
        <p:txBody>
          <a:bodyPr wrap="none" anchor="ctr"/>
          <a:lstStyle/>
          <a:p>
            <a:endParaRPr lang="ar-IQ"/>
          </a:p>
        </p:txBody>
      </p:sp>
      <p:sp>
        <p:nvSpPr>
          <p:cNvPr id="7" name="Oval 6"/>
          <p:cNvSpPr>
            <a:spLocks noChangeArrowheads="1"/>
          </p:cNvSpPr>
          <p:nvPr/>
        </p:nvSpPr>
        <p:spPr bwMode="auto">
          <a:xfrm>
            <a:off x="3343275" y="3082925"/>
            <a:ext cx="1458913" cy="1611313"/>
          </a:xfrm>
          <a:prstGeom prst="ellipse">
            <a:avLst/>
          </a:prstGeom>
          <a:solidFill>
            <a:srgbClr val="A50021"/>
          </a:solidFill>
          <a:ln w="9525">
            <a:noFill/>
            <a:round/>
            <a:headEnd/>
            <a:tailEnd/>
          </a:ln>
          <a:effectLst/>
        </p:spPr>
        <p:txBody>
          <a:bodyPr wrap="none" anchor="ctr"/>
          <a:lstStyle/>
          <a:p>
            <a:endParaRPr lang="ar-IQ"/>
          </a:p>
        </p:txBody>
      </p:sp>
      <p:sp>
        <p:nvSpPr>
          <p:cNvPr id="8" name="Text Box 7"/>
          <p:cNvSpPr txBox="1">
            <a:spLocks noChangeArrowheads="1"/>
          </p:cNvSpPr>
          <p:nvPr/>
        </p:nvSpPr>
        <p:spPr bwMode="auto">
          <a:xfrm>
            <a:off x="5708650" y="2036763"/>
            <a:ext cx="3028950" cy="579437"/>
          </a:xfrm>
          <a:prstGeom prst="rect">
            <a:avLst/>
          </a:prstGeom>
          <a:noFill/>
          <a:ln w="9525">
            <a:noFill/>
            <a:miter lim="800000"/>
            <a:headEnd/>
            <a:tailEnd/>
          </a:ln>
          <a:effectLst/>
        </p:spPr>
        <p:txBody>
          <a:bodyPr wrap="none">
            <a:spAutoFit/>
          </a:bodyPr>
          <a:lstStyle/>
          <a:p>
            <a:r>
              <a:rPr lang="en-US" sz="3200" dirty="0">
                <a:solidFill>
                  <a:srgbClr val="FF6600"/>
                </a:solidFill>
              </a:rPr>
              <a:t>Smooth muscle</a:t>
            </a:r>
          </a:p>
        </p:txBody>
      </p:sp>
      <p:sp>
        <p:nvSpPr>
          <p:cNvPr id="9" name="Line 8"/>
          <p:cNvSpPr>
            <a:spLocks noChangeShapeType="1"/>
          </p:cNvSpPr>
          <p:nvPr/>
        </p:nvSpPr>
        <p:spPr bwMode="auto">
          <a:xfrm flipH="1">
            <a:off x="4764088" y="2546350"/>
            <a:ext cx="1114425" cy="614363"/>
          </a:xfrm>
          <a:prstGeom prst="line">
            <a:avLst/>
          </a:prstGeom>
          <a:noFill/>
          <a:ln w="41275">
            <a:solidFill>
              <a:srgbClr val="FF6600"/>
            </a:solidFill>
            <a:round/>
            <a:headEnd/>
            <a:tailEnd/>
          </a:ln>
          <a:effectLst/>
        </p:spPr>
        <p:txBody>
          <a:bodyPr/>
          <a:lstStyle/>
          <a:p>
            <a:endParaRPr lang="ar-IQ"/>
          </a:p>
        </p:txBody>
      </p:sp>
      <p:sp>
        <p:nvSpPr>
          <p:cNvPr id="10" name="Text Box 9"/>
          <p:cNvSpPr txBox="1">
            <a:spLocks noChangeArrowheads="1"/>
          </p:cNvSpPr>
          <p:nvPr/>
        </p:nvSpPr>
        <p:spPr bwMode="auto">
          <a:xfrm>
            <a:off x="3611563" y="3621088"/>
            <a:ext cx="925512" cy="396875"/>
          </a:xfrm>
          <a:prstGeom prst="rect">
            <a:avLst/>
          </a:prstGeom>
          <a:noFill/>
          <a:ln w="9525">
            <a:noFill/>
            <a:miter lim="800000"/>
            <a:headEnd/>
            <a:tailEnd/>
          </a:ln>
          <a:effectLst/>
        </p:spPr>
        <p:txBody>
          <a:bodyPr wrap="none">
            <a:spAutoFit/>
          </a:bodyPr>
          <a:lstStyle/>
          <a:p>
            <a:r>
              <a:rPr lang="en-US" sz="2000">
                <a:solidFill>
                  <a:srgbClr val="FFFFCC"/>
                </a:solidFill>
              </a:rPr>
              <a:t>Lumen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1"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hidden"/>
                                      </p:to>
                                    </p:set>
                                  </p:childTnLst>
                                </p:cTn>
                              </p:par>
                              <p:par>
                                <p:cTn id="9" presetID="6" presetClass="emph" presetSubtype="0" fill="hold" grpId="0" nodeType="withEffect">
                                  <p:stCondLst>
                                    <p:cond delay="0"/>
                                  </p:stCondLst>
                                  <p:childTnLst>
                                    <p:animScale>
                                      <p:cBhvr>
                                        <p:cTn id="10" dur="2000" fill="hold"/>
                                        <p:tgtEl>
                                          <p:spTgt spid="4"/>
                                        </p:tgtEl>
                                      </p:cBhvr>
                                      <p:by x="150000" y="150000"/>
                                    </p:animScale>
                                  </p:childTnLst>
                                </p:cTn>
                              </p:par>
                              <p:par>
                                <p:cTn id="11" presetID="6" presetClass="emph" presetSubtype="0" fill="hold" grpId="0" nodeType="withEffect">
                                  <p:stCondLst>
                                    <p:cond delay="0"/>
                                  </p:stCondLst>
                                  <p:childTnLst>
                                    <p:animScale>
                                      <p:cBhvr>
                                        <p:cTn id="12" dur="2000" fill="hold"/>
                                        <p:tgtEl>
                                          <p:spTgt spid="5"/>
                                        </p:tgtEl>
                                      </p:cBhvr>
                                      <p:by x="150000" y="150000"/>
                                    </p:animScale>
                                  </p:childTnLst>
                                </p:cTn>
                              </p:par>
                              <p:par>
                                <p:cTn id="13" presetID="6" presetClass="emph" presetSubtype="0" fill="hold" grpId="0" nodeType="withEffect">
                                  <p:stCondLst>
                                    <p:cond delay="0"/>
                                  </p:stCondLst>
                                  <p:childTnLst>
                                    <p:animScale>
                                      <p:cBhvr>
                                        <p:cTn id="14" dur="2000" fill="hold"/>
                                        <p:tgtEl>
                                          <p:spTgt spid="6"/>
                                        </p:tgtEl>
                                      </p:cBhvr>
                                      <p:by x="150000" y="150000"/>
                                    </p:animScale>
                                  </p:childTnLst>
                                </p:cTn>
                              </p:par>
                              <p:par>
                                <p:cTn id="15" presetID="6" presetClass="emph" presetSubtype="0" fill="hold" grpId="0" nodeType="withEffect">
                                  <p:stCondLst>
                                    <p:cond delay="0"/>
                                  </p:stCondLst>
                                  <p:childTnLst>
                                    <p:animScale>
                                      <p:cBhvr>
                                        <p:cTn id="16" dur="2000" fill="hold"/>
                                        <p:tgtEl>
                                          <p:spTgt spid="7"/>
                                        </p:tgtEl>
                                      </p:cBhvr>
                                      <p:by x="150000" y="150000"/>
                                    </p:animScale>
                                  </p:childTnLst>
                                </p:cTn>
                              </p:par>
                              <p:par>
                                <p:cTn id="17" presetID="6" presetClass="emph" presetSubtype="0" fill="hold" grpId="0" nodeType="withEffect">
                                  <p:stCondLst>
                                    <p:cond delay="0"/>
                                  </p:stCondLst>
                                  <p:childTnLst>
                                    <p:animScale>
                                      <p:cBhvr>
                                        <p:cTn id="18" dur="2000" fill="hold"/>
                                        <p:tgtEl>
                                          <p:spTgt spid="10"/>
                                        </p:tgtEl>
                                      </p:cBhvr>
                                      <p:by x="150000" y="150000"/>
                                    </p:animScale>
                                  </p:childTnLst>
                                </p:cTn>
                              </p:par>
                            </p:childTnLst>
                          </p:cTn>
                        </p:par>
                      </p:childTnLst>
                    </p:cTn>
                  </p:par>
                  <p:par>
                    <p:cTn id="19" fill="hold">
                      <p:stCondLst>
                        <p:cond delay="indefinite"/>
                      </p:stCondLst>
                      <p:childTnLst>
                        <p:par>
                          <p:cTn id="20" fill="hold">
                            <p:stCondLst>
                              <p:cond delay="0"/>
                            </p:stCondLst>
                            <p:childTnLst>
                              <p:par>
                                <p:cTn id="21" presetID="6" presetClass="emph" presetSubtype="0" fill="hold" grpId="1" nodeType="clickEffect">
                                  <p:stCondLst>
                                    <p:cond delay="0"/>
                                  </p:stCondLst>
                                  <p:childTnLst>
                                    <p:animScale>
                                      <p:cBhvr>
                                        <p:cTn id="22" dur="2000" fill="hold"/>
                                        <p:tgtEl>
                                          <p:spTgt spid="4"/>
                                        </p:tgtEl>
                                      </p:cBhvr>
                                      <p:by x="50000" y="50000"/>
                                    </p:animScale>
                                  </p:childTnLst>
                                </p:cTn>
                              </p:par>
                              <p:par>
                                <p:cTn id="23" presetID="6" presetClass="emph" presetSubtype="0" fill="hold" grpId="1" nodeType="withEffect">
                                  <p:stCondLst>
                                    <p:cond delay="0"/>
                                  </p:stCondLst>
                                  <p:childTnLst>
                                    <p:animScale>
                                      <p:cBhvr>
                                        <p:cTn id="24" dur="2000" fill="hold"/>
                                        <p:tgtEl>
                                          <p:spTgt spid="5"/>
                                        </p:tgtEl>
                                      </p:cBhvr>
                                      <p:by x="50000" y="50000"/>
                                    </p:animScale>
                                  </p:childTnLst>
                                </p:cTn>
                              </p:par>
                              <p:par>
                                <p:cTn id="25" presetID="6" presetClass="emph" presetSubtype="0" fill="hold" grpId="1" nodeType="withEffect">
                                  <p:stCondLst>
                                    <p:cond delay="0"/>
                                  </p:stCondLst>
                                  <p:childTnLst>
                                    <p:animScale>
                                      <p:cBhvr>
                                        <p:cTn id="26" dur="2000" fill="hold"/>
                                        <p:tgtEl>
                                          <p:spTgt spid="6"/>
                                        </p:tgtEl>
                                      </p:cBhvr>
                                      <p:by x="50000" y="50000"/>
                                    </p:animScale>
                                  </p:childTnLst>
                                </p:cTn>
                              </p:par>
                              <p:par>
                                <p:cTn id="27" presetID="6" presetClass="emph" presetSubtype="0" fill="hold" grpId="1" nodeType="withEffect">
                                  <p:stCondLst>
                                    <p:cond delay="0"/>
                                  </p:stCondLst>
                                  <p:childTnLst>
                                    <p:animScale>
                                      <p:cBhvr>
                                        <p:cTn id="28" dur="2000" fill="hold"/>
                                        <p:tgtEl>
                                          <p:spTgt spid="7"/>
                                        </p:tgtEl>
                                      </p:cBhvr>
                                      <p:by x="50000" y="50000"/>
                                    </p:animScale>
                                  </p:childTnLst>
                                </p:cTn>
                              </p:par>
                              <p:par>
                                <p:cTn id="29" presetID="6" presetClass="emph" presetSubtype="0" fill="hold" grpId="0" nodeType="withEffect">
                                  <p:stCondLst>
                                    <p:cond delay="0"/>
                                  </p:stCondLst>
                                  <p:childTnLst>
                                    <p:animScale>
                                      <p:cBhvr>
                                        <p:cTn id="30" dur="2000" fill="hold"/>
                                        <p:tgtEl>
                                          <p:spTgt spid="9"/>
                                        </p:tgtEl>
                                      </p:cBhvr>
                                      <p:by x="50000" y="50000"/>
                                    </p:animScale>
                                  </p:childTnLst>
                                </p:cTn>
                              </p:par>
                              <p:par>
                                <p:cTn id="31" presetID="6" presetClass="emph" presetSubtype="0" fill="hold" grpId="1" nodeType="withEffect">
                                  <p:stCondLst>
                                    <p:cond delay="0"/>
                                  </p:stCondLst>
                                  <p:childTnLst>
                                    <p:animScale>
                                      <p:cBhvr>
                                        <p:cTn id="32" dur="2000" fill="hold"/>
                                        <p:tgtEl>
                                          <p:spTgt spid="10"/>
                                        </p:tgtEl>
                                      </p:cBhvr>
                                      <p:by x="50000" y="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7" grpId="1" animBg="1"/>
      <p:bldP spid="8" grpId="0"/>
      <p:bldP spid="9" grpId="0" animBg="1"/>
      <p:bldP spid="9" grpId="1" animBg="1"/>
      <p:bldP spid="10" grpId="0"/>
      <p:bldP spid="10"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l" rtl="0"/>
            <a:r>
              <a:rPr lang="en-US" b="1" dirty="0" smtClean="0">
                <a:solidFill>
                  <a:srgbClr val="FF0000"/>
                </a:solidFill>
              </a:rPr>
              <a:t>Coronary circulation</a:t>
            </a:r>
            <a:endParaRPr lang="ar-IQ" b="1" dirty="0">
              <a:solidFill>
                <a:srgbClr val="FF0000"/>
              </a:solidFill>
            </a:endParaRPr>
          </a:p>
        </p:txBody>
      </p:sp>
      <p:pic>
        <p:nvPicPr>
          <p:cNvPr id="4" name="عنصر نائب للمحتوى 3" descr="coronill_1.gif"/>
          <p:cNvPicPr>
            <a:picLocks noGrp="1" noChangeAspect="1"/>
          </p:cNvPicPr>
          <p:nvPr>
            <p:ph idx="1"/>
          </p:nvPr>
        </p:nvPicPr>
        <p:blipFill>
          <a:blip r:embed="rId3" cstate="print"/>
          <a:stretch>
            <a:fillRect/>
          </a:stretch>
        </p:blipFill>
        <p:spPr>
          <a:xfrm>
            <a:off x="2214546" y="1216078"/>
            <a:ext cx="5543579" cy="5145578"/>
          </a:xfrm>
        </p:spPr>
      </p:pic>
      <p:cxnSp>
        <p:nvCxnSpPr>
          <p:cNvPr id="6" name="رابط كسهم مستقيم 5"/>
          <p:cNvCxnSpPr/>
          <p:nvPr/>
        </p:nvCxnSpPr>
        <p:spPr>
          <a:xfrm>
            <a:off x="3571868" y="1500174"/>
            <a:ext cx="571504" cy="357190"/>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مستطيل 6"/>
          <p:cNvSpPr/>
          <p:nvPr/>
        </p:nvSpPr>
        <p:spPr>
          <a:xfrm>
            <a:off x="2714612" y="1071546"/>
            <a:ext cx="1022716" cy="523220"/>
          </a:xfrm>
          <a:prstGeom prst="rect">
            <a:avLst/>
          </a:prstGeom>
        </p:spPr>
        <p:txBody>
          <a:bodyPr wrap="none">
            <a:spAutoFit/>
          </a:bodyPr>
          <a:lstStyle/>
          <a:p>
            <a:r>
              <a:rPr lang="en-US" sz="2800" b="1" dirty="0" smtClean="0"/>
              <a:t>Aorta</a:t>
            </a:r>
            <a:endParaRPr lang="ar-IQ" sz="2800" dirty="0"/>
          </a:p>
        </p:txBody>
      </p:sp>
      <p:cxnSp>
        <p:nvCxnSpPr>
          <p:cNvPr id="8" name="رابط كسهم مستقيم 7"/>
          <p:cNvCxnSpPr/>
          <p:nvPr/>
        </p:nvCxnSpPr>
        <p:spPr>
          <a:xfrm rot="5400000">
            <a:off x="4893471" y="2321711"/>
            <a:ext cx="1143008" cy="500066"/>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مستطيل 8"/>
          <p:cNvSpPr/>
          <p:nvPr/>
        </p:nvSpPr>
        <p:spPr>
          <a:xfrm>
            <a:off x="560469" y="3429000"/>
            <a:ext cx="2319609" cy="523220"/>
          </a:xfrm>
          <a:prstGeom prst="rect">
            <a:avLst/>
          </a:prstGeom>
        </p:spPr>
        <p:txBody>
          <a:bodyPr wrap="none">
            <a:spAutoFit/>
          </a:bodyPr>
          <a:lstStyle/>
          <a:p>
            <a:r>
              <a:rPr lang="en-US" sz="2800" b="1" dirty="0" err="1" smtClean="0"/>
              <a:t>Rt</a:t>
            </a:r>
            <a:r>
              <a:rPr lang="en-US" sz="2800" b="1" dirty="0" smtClean="0"/>
              <a:t> coronary A.</a:t>
            </a:r>
            <a:endParaRPr lang="ar-IQ" sz="2800" dirty="0"/>
          </a:p>
        </p:txBody>
      </p:sp>
      <p:cxnSp>
        <p:nvCxnSpPr>
          <p:cNvPr id="10" name="رابط كسهم مستقيم 9"/>
          <p:cNvCxnSpPr/>
          <p:nvPr/>
        </p:nvCxnSpPr>
        <p:spPr>
          <a:xfrm>
            <a:off x="2786050" y="3857628"/>
            <a:ext cx="1214446" cy="142876"/>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مستطيل 10"/>
          <p:cNvSpPr/>
          <p:nvPr/>
        </p:nvSpPr>
        <p:spPr>
          <a:xfrm>
            <a:off x="5357818" y="1428736"/>
            <a:ext cx="2344809" cy="523220"/>
          </a:xfrm>
          <a:prstGeom prst="rect">
            <a:avLst/>
          </a:prstGeom>
        </p:spPr>
        <p:txBody>
          <a:bodyPr wrap="none">
            <a:spAutoFit/>
          </a:bodyPr>
          <a:lstStyle/>
          <a:p>
            <a:r>
              <a:rPr lang="en-US" sz="2800" b="1" dirty="0" smtClean="0"/>
              <a:t>Lt coronary A. </a:t>
            </a:r>
            <a:endParaRPr lang="ar-IQ" sz="2800" dirty="0"/>
          </a:p>
        </p:txBody>
      </p:sp>
      <p:cxnSp>
        <p:nvCxnSpPr>
          <p:cNvPr id="12" name="رابط كسهم مستقيم 11"/>
          <p:cNvCxnSpPr/>
          <p:nvPr/>
        </p:nvCxnSpPr>
        <p:spPr>
          <a:xfrm rot="10800000" flipV="1">
            <a:off x="6072198" y="3286124"/>
            <a:ext cx="1143008" cy="500066"/>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مستطيل 12"/>
          <p:cNvSpPr/>
          <p:nvPr/>
        </p:nvSpPr>
        <p:spPr>
          <a:xfrm>
            <a:off x="6500826" y="2714620"/>
            <a:ext cx="2160784" cy="523220"/>
          </a:xfrm>
          <a:prstGeom prst="rect">
            <a:avLst/>
          </a:prstGeom>
        </p:spPr>
        <p:txBody>
          <a:bodyPr wrap="none">
            <a:spAutoFit/>
          </a:bodyPr>
          <a:lstStyle/>
          <a:p>
            <a:r>
              <a:rPr lang="en-US" sz="2800" b="1" dirty="0" smtClean="0"/>
              <a:t>Circumflex A.</a:t>
            </a:r>
            <a:endParaRPr lang="ar-IQ" sz="2800" dirty="0"/>
          </a:p>
        </p:txBody>
      </p:sp>
      <p:cxnSp>
        <p:nvCxnSpPr>
          <p:cNvPr id="14" name="رابط كسهم مستقيم 13"/>
          <p:cNvCxnSpPr/>
          <p:nvPr/>
        </p:nvCxnSpPr>
        <p:spPr>
          <a:xfrm rot="10800000">
            <a:off x="5786446" y="4143380"/>
            <a:ext cx="1785950" cy="142876"/>
          </a:xfrm>
          <a:prstGeom prst="straightConnector1">
            <a:avLst/>
          </a:prstGeom>
          <a:ln w="635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مستطيل 14"/>
          <p:cNvSpPr/>
          <p:nvPr/>
        </p:nvSpPr>
        <p:spPr>
          <a:xfrm>
            <a:off x="6715139" y="4214818"/>
            <a:ext cx="2428861" cy="954107"/>
          </a:xfrm>
          <a:prstGeom prst="rect">
            <a:avLst/>
          </a:prstGeom>
        </p:spPr>
        <p:txBody>
          <a:bodyPr wrap="square">
            <a:spAutoFit/>
          </a:bodyPr>
          <a:lstStyle/>
          <a:p>
            <a:pPr algn="l" rtl="0"/>
            <a:r>
              <a:rPr lang="en-US" sz="2800" b="1" dirty="0" smtClean="0"/>
              <a:t>Lt ant. Descending A.</a:t>
            </a:r>
            <a:endParaRPr lang="ar-IQ" sz="2800" dirty="0"/>
          </a:p>
        </p:txBody>
      </p:sp>
      <p:sp>
        <p:nvSpPr>
          <p:cNvPr id="34" name="شكل حر 33"/>
          <p:cNvSpPr/>
          <p:nvPr/>
        </p:nvSpPr>
        <p:spPr>
          <a:xfrm>
            <a:off x="4879316" y="3214686"/>
            <a:ext cx="978568" cy="419769"/>
          </a:xfrm>
          <a:custGeom>
            <a:avLst/>
            <a:gdLst>
              <a:gd name="connsiteX0" fmla="*/ 0 w 978568"/>
              <a:gd name="connsiteY0" fmla="*/ 34759 h 419769"/>
              <a:gd name="connsiteX1" fmla="*/ 144379 w 978568"/>
              <a:gd name="connsiteY1" fmla="*/ 2674 h 419769"/>
              <a:gd name="connsiteX2" fmla="*/ 336884 w 978568"/>
              <a:gd name="connsiteY2" fmla="*/ 50801 h 419769"/>
              <a:gd name="connsiteX3" fmla="*/ 641684 w 978568"/>
              <a:gd name="connsiteY3" fmla="*/ 147053 h 419769"/>
              <a:gd name="connsiteX4" fmla="*/ 866274 w 978568"/>
              <a:gd name="connsiteY4" fmla="*/ 307474 h 419769"/>
              <a:gd name="connsiteX5" fmla="*/ 978568 w 978568"/>
              <a:gd name="connsiteY5" fmla="*/ 419769 h 419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78568" h="419769">
                <a:moveTo>
                  <a:pt x="0" y="34759"/>
                </a:moveTo>
                <a:cubicBezTo>
                  <a:pt x="44116" y="17379"/>
                  <a:pt x="88232" y="0"/>
                  <a:pt x="144379" y="2674"/>
                </a:cubicBezTo>
                <a:cubicBezTo>
                  <a:pt x="200526" y="5348"/>
                  <a:pt x="254000" y="26738"/>
                  <a:pt x="336884" y="50801"/>
                </a:cubicBezTo>
                <a:cubicBezTo>
                  <a:pt x="419768" y="74864"/>
                  <a:pt x="553452" y="104274"/>
                  <a:pt x="641684" y="147053"/>
                </a:cubicBezTo>
                <a:cubicBezTo>
                  <a:pt x="729916" y="189832"/>
                  <a:pt x="810127" y="262021"/>
                  <a:pt x="866274" y="307474"/>
                </a:cubicBezTo>
                <a:cubicBezTo>
                  <a:pt x="922421" y="352927"/>
                  <a:pt x="950494" y="386348"/>
                  <a:pt x="978568" y="419769"/>
                </a:cubicBezTo>
              </a:path>
            </a:pathLst>
          </a:custGeom>
          <a:ln w="127000">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36" name="شكل حر 35"/>
          <p:cNvSpPr/>
          <p:nvPr/>
        </p:nvSpPr>
        <p:spPr>
          <a:xfrm>
            <a:off x="3643306" y="3769895"/>
            <a:ext cx="673768" cy="1074821"/>
          </a:xfrm>
          <a:custGeom>
            <a:avLst/>
            <a:gdLst>
              <a:gd name="connsiteX0" fmla="*/ 673768 w 673768"/>
              <a:gd name="connsiteY0" fmla="*/ 0 h 1074821"/>
              <a:gd name="connsiteX1" fmla="*/ 417095 w 673768"/>
              <a:gd name="connsiteY1" fmla="*/ 385010 h 1074821"/>
              <a:gd name="connsiteX2" fmla="*/ 256674 w 673768"/>
              <a:gd name="connsiteY2" fmla="*/ 577516 h 1074821"/>
              <a:gd name="connsiteX3" fmla="*/ 48126 w 673768"/>
              <a:gd name="connsiteY3" fmla="*/ 866273 h 1074821"/>
              <a:gd name="connsiteX4" fmla="*/ 0 w 673768"/>
              <a:gd name="connsiteY4" fmla="*/ 1074821 h 10748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3768" h="1074821">
                <a:moveTo>
                  <a:pt x="673768" y="0"/>
                </a:moveTo>
                <a:cubicBezTo>
                  <a:pt x="580189" y="144378"/>
                  <a:pt x="486611" y="288757"/>
                  <a:pt x="417095" y="385010"/>
                </a:cubicBezTo>
                <a:cubicBezTo>
                  <a:pt x="347579" y="481263"/>
                  <a:pt x="318169" y="497306"/>
                  <a:pt x="256674" y="577516"/>
                </a:cubicBezTo>
                <a:cubicBezTo>
                  <a:pt x="195179" y="657727"/>
                  <a:pt x="90905" y="783389"/>
                  <a:pt x="48126" y="866273"/>
                </a:cubicBezTo>
                <a:cubicBezTo>
                  <a:pt x="5347" y="949157"/>
                  <a:pt x="2673" y="1011989"/>
                  <a:pt x="0" y="1074821"/>
                </a:cubicBezTo>
              </a:path>
            </a:pathLst>
          </a:custGeom>
          <a:ln w="127000">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37" name="شكل حر 36"/>
          <p:cNvSpPr/>
          <p:nvPr/>
        </p:nvSpPr>
        <p:spPr>
          <a:xfrm>
            <a:off x="5662863" y="3673642"/>
            <a:ext cx="168442" cy="2197769"/>
          </a:xfrm>
          <a:custGeom>
            <a:avLst/>
            <a:gdLst>
              <a:gd name="connsiteX0" fmla="*/ 160421 w 168442"/>
              <a:gd name="connsiteY0" fmla="*/ 0 h 2197769"/>
              <a:gd name="connsiteX1" fmla="*/ 80211 w 168442"/>
              <a:gd name="connsiteY1" fmla="*/ 577516 h 2197769"/>
              <a:gd name="connsiteX2" fmla="*/ 112295 w 168442"/>
              <a:gd name="connsiteY2" fmla="*/ 1106905 h 2197769"/>
              <a:gd name="connsiteX3" fmla="*/ 160421 w 168442"/>
              <a:gd name="connsiteY3" fmla="*/ 1443790 h 2197769"/>
              <a:gd name="connsiteX4" fmla="*/ 64169 w 168442"/>
              <a:gd name="connsiteY4" fmla="*/ 1732547 h 2197769"/>
              <a:gd name="connsiteX5" fmla="*/ 0 w 168442"/>
              <a:gd name="connsiteY5" fmla="*/ 2197769 h 2197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8442" h="2197769">
                <a:moveTo>
                  <a:pt x="160421" y="0"/>
                </a:moveTo>
                <a:cubicBezTo>
                  <a:pt x="124326" y="196516"/>
                  <a:pt x="88232" y="393032"/>
                  <a:pt x="80211" y="577516"/>
                </a:cubicBezTo>
                <a:cubicBezTo>
                  <a:pt x="72190" y="762000"/>
                  <a:pt x="98927" y="962526"/>
                  <a:pt x="112295" y="1106905"/>
                </a:cubicBezTo>
                <a:cubicBezTo>
                  <a:pt x="125663" y="1251284"/>
                  <a:pt x="168442" y="1339516"/>
                  <a:pt x="160421" y="1443790"/>
                </a:cubicBezTo>
                <a:cubicBezTo>
                  <a:pt x="152400" y="1548064"/>
                  <a:pt x="90906" y="1606884"/>
                  <a:pt x="64169" y="1732547"/>
                </a:cubicBezTo>
                <a:cubicBezTo>
                  <a:pt x="37432" y="1858210"/>
                  <a:pt x="18716" y="2027989"/>
                  <a:pt x="0" y="2197769"/>
                </a:cubicBezTo>
              </a:path>
            </a:pathLst>
          </a:custGeom>
          <a:ln w="127000">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38" name="شكل حر 37"/>
          <p:cNvSpPr/>
          <p:nvPr/>
        </p:nvSpPr>
        <p:spPr>
          <a:xfrm>
            <a:off x="5047916" y="3705726"/>
            <a:ext cx="1288715" cy="1203158"/>
          </a:xfrm>
          <a:custGeom>
            <a:avLst/>
            <a:gdLst>
              <a:gd name="connsiteX0" fmla="*/ 823495 w 1288715"/>
              <a:gd name="connsiteY0" fmla="*/ 0 h 1203158"/>
              <a:gd name="connsiteX1" fmla="*/ 1224547 w 1288715"/>
              <a:gd name="connsiteY1" fmla="*/ 288758 h 1203158"/>
              <a:gd name="connsiteX2" fmla="*/ 1208505 w 1288715"/>
              <a:gd name="connsiteY2" fmla="*/ 545432 h 1203158"/>
              <a:gd name="connsiteX3" fmla="*/ 871621 w 1288715"/>
              <a:gd name="connsiteY3" fmla="*/ 753979 h 1203158"/>
              <a:gd name="connsiteX4" fmla="*/ 165768 w 1288715"/>
              <a:gd name="connsiteY4" fmla="*/ 1058779 h 1203158"/>
              <a:gd name="connsiteX5" fmla="*/ 69516 w 1288715"/>
              <a:gd name="connsiteY5" fmla="*/ 1203158 h 1203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8715" h="1203158">
                <a:moveTo>
                  <a:pt x="823495" y="0"/>
                </a:moveTo>
                <a:cubicBezTo>
                  <a:pt x="991937" y="98926"/>
                  <a:pt x="1160379" y="197853"/>
                  <a:pt x="1224547" y="288758"/>
                </a:cubicBezTo>
                <a:cubicBezTo>
                  <a:pt x="1288715" y="379663"/>
                  <a:pt x="1267326" y="467895"/>
                  <a:pt x="1208505" y="545432"/>
                </a:cubicBezTo>
                <a:cubicBezTo>
                  <a:pt x="1149684" y="622969"/>
                  <a:pt x="1045411" y="668421"/>
                  <a:pt x="871621" y="753979"/>
                </a:cubicBezTo>
                <a:cubicBezTo>
                  <a:pt x="697832" y="839537"/>
                  <a:pt x="299452" y="983916"/>
                  <a:pt x="165768" y="1058779"/>
                </a:cubicBezTo>
                <a:cubicBezTo>
                  <a:pt x="32084" y="1133642"/>
                  <a:pt x="0" y="1165726"/>
                  <a:pt x="69516" y="1203158"/>
                </a:cubicBezTo>
              </a:path>
            </a:pathLst>
          </a:custGeom>
          <a:ln w="127000">
            <a:solidFill>
              <a:srgbClr val="FFFF00"/>
            </a:solidFill>
          </a:ln>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18" name="مستطيل 17"/>
          <p:cNvSpPr/>
          <p:nvPr/>
        </p:nvSpPr>
        <p:spPr>
          <a:xfrm>
            <a:off x="428596" y="4714884"/>
            <a:ext cx="1920719" cy="523220"/>
          </a:xfrm>
          <a:prstGeom prst="rect">
            <a:avLst/>
          </a:prstGeom>
        </p:spPr>
        <p:txBody>
          <a:bodyPr wrap="none">
            <a:spAutoFit/>
          </a:bodyPr>
          <a:lstStyle/>
          <a:p>
            <a:r>
              <a:rPr lang="en-US" sz="2800" b="1" dirty="0" smtClean="0">
                <a:solidFill>
                  <a:srgbClr val="FF0000"/>
                </a:solidFill>
              </a:rPr>
              <a:t>225 ml/min</a:t>
            </a:r>
            <a:endParaRPr lang="ar-IQ" sz="2800" dirty="0">
              <a:solidFill>
                <a:srgbClr val="FF0000"/>
              </a:solidFill>
            </a:endParaRPr>
          </a:p>
        </p:txBody>
      </p:sp>
      <p:sp>
        <p:nvSpPr>
          <p:cNvPr id="19" name="مستطيل 18"/>
          <p:cNvSpPr/>
          <p:nvPr/>
        </p:nvSpPr>
        <p:spPr>
          <a:xfrm>
            <a:off x="428596" y="5143512"/>
            <a:ext cx="1985415" cy="523220"/>
          </a:xfrm>
          <a:prstGeom prst="rect">
            <a:avLst/>
          </a:prstGeom>
        </p:spPr>
        <p:txBody>
          <a:bodyPr wrap="none">
            <a:spAutoFit/>
          </a:bodyPr>
          <a:lstStyle/>
          <a:p>
            <a:r>
              <a:rPr lang="en-US" sz="2800" b="1" dirty="0" smtClean="0">
                <a:solidFill>
                  <a:srgbClr val="FF0000"/>
                </a:solidFill>
              </a:rPr>
              <a:t>4 -5 % of CO</a:t>
            </a:r>
            <a:endParaRPr lang="ar-IQ" sz="28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0" end="0"/>
                                            </p:txEl>
                                          </p:spTgt>
                                        </p:tgtEl>
                                        <p:attrNameLst>
                                          <p:attrName>style.visibility</p:attrName>
                                        </p:attrNameLst>
                                      </p:cBhvr>
                                      <p:to>
                                        <p:strVal val="visible"/>
                                      </p:to>
                                    </p:set>
                                    <p:animEffect transition="in" filter="fade">
                                      <p:cBhvr>
                                        <p:cTn id="15" dur="200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repeatCount="indefinite" fill="hold" grpId="0" nodeType="click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fade">
                                      <p:cBhvr>
                                        <p:cTn id="20" dur="500"/>
                                        <p:tgtEl>
                                          <p:spTgt spid="3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20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11">
                                            <p:txEl>
                                              <p:pRg st="0" end="0"/>
                                            </p:txEl>
                                          </p:spTgt>
                                        </p:tgtEl>
                                        <p:attrNameLst>
                                          <p:attrName>style.visibility</p:attrName>
                                        </p:attrNameLst>
                                      </p:cBhvr>
                                      <p:to>
                                        <p:strVal val="visible"/>
                                      </p:to>
                                    </p:set>
                                    <p:animEffect transition="in" filter="fade">
                                      <p:cBhvr>
                                        <p:cTn id="28" dur="2000"/>
                                        <p:tgtEl>
                                          <p:spTgt spid="11">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34"/>
                                        </p:tgtEl>
                                        <p:attrNameLst>
                                          <p:attrName>style.visibility</p:attrName>
                                        </p:attrNameLst>
                                      </p:cBhvr>
                                      <p:to>
                                        <p:strVal val="hidden"/>
                                      </p:to>
                                    </p:set>
                                  </p:childTnLst>
                                </p:cTn>
                              </p:par>
                              <p:par>
                                <p:cTn id="33" presetID="10" presetClass="entr" presetSubtype="0" repeatCount="indefinite" fill="hold" grpId="0" nodeType="withEffect">
                                  <p:stCondLst>
                                    <p:cond delay="0"/>
                                  </p:stCondLst>
                                  <p:childTnLst>
                                    <p:set>
                                      <p:cBhvr>
                                        <p:cTn id="34" dur="1" fill="hold">
                                          <p:stCondLst>
                                            <p:cond delay="0"/>
                                          </p:stCondLst>
                                        </p:cTn>
                                        <p:tgtEl>
                                          <p:spTgt spid="36"/>
                                        </p:tgtEl>
                                        <p:attrNameLst>
                                          <p:attrName>style.visibility</p:attrName>
                                        </p:attrNameLst>
                                      </p:cBhvr>
                                      <p:to>
                                        <p:strVal val="visible"/>
                                      </p:to>
                                    </p:set>
                                    <p:animEffect transition="in" filter="fade">
                                      <p:cBhvr>
                                        <p:cTn id="35" dur="500"/>
                                        <p:tgtEl>
                                          <p:spTgt spid="3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2000"/>
                                        <p:tgtEl>
                                          <p:spTgt spid="1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9">
                                            <p:txEl>
                                              <p:pRg st="0" end="0"/>
                                            </p:txEl>
                                          </p:spTgt>
                                        </p:tgtEl>
                                        <p:attrNameLst>
                                          <p:attrName>style.visibility</p:attrName>
                                        </p:attrNameLst>
                                      </p:cBhvr>
                                      <p:to>
                                        <p:strVal val="visible"/>
                                      </p:to>
                                    </p:set>
                                    <p:animEffect transition="in" filter="fade">
                                      <p:cBhvr>
                                        <p:cTn id="43" dur="2000"/>
                                        <p:tgtEl>
                                          <p:spTgt spid="9">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xit" presetSubtype="0" fill="hold" grpId="1" nodeType="clickEffect">
                                  <p:stCondLst>
                                    <p:cond delay="0"/>
                                  </p:stCondLst>
                                  <p:childTnLst>
                                    <p:set>
                                      <p:cBhvr>
                                        <p:cTn id="47" dur="1" fill="hold">
                                          <p:stCondLst>
                                            <p:cond delay="0"/>
                                          </p:stCondLst>
                                        </p:cTn>
                                        <p:tgtEl>
                                          <p:spTgt spid="36"/>
                                        </p:tgtEl>
                                        <p:attrNameLst>
                                          <p:attrName>style.visibility</p:attrName>
                                        </p:attrNameLst>
                                      </p:cBhvr>
                                      <p:to>
                                        <p:strVal val="hidden"/>
                                      </p:to>
                                    </p:set>
                                  </p:childTnLst>
                                </p:cTn>
                              </p:par>
                              <p:par>
                                <p:cTn id="48" presetID="10" presetClass="entr" presetSubtype="0" repeatCount="indefinite" fill="hold" grpId="0" nodeType="with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fade">
                                      <p:cBhvr>
                                        <p:cTn id="50" dur="500"/>
                                        <p:tgtEl>
                                          <p:spTgt spid="3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2000"/>
                                        <p:tgtEl>
                                          <p:spTgt spid="12"/>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3">
                                            <p:txEl>
                                              <p:pRg st="0" end="0"/>
                                            </p:txEl>
                                          </p:spTgt>
                                        </p:tgtEl>
                                        <p:attrNameLst>
                                          <p:attrName>style.visibility</p:attrName>
                                        </p:attrNameLst>
                                      </p:cBhvr>
                                      <p:to>
                                        <p:strVal val="visible"/>
                                      </p:to>
                                    </p:set>
                                    <p:animEffect transition="in" filter="fade">
                                      <p:cBhvr>
                                        <p:cTn id="58" dur="2000"/>
                                        <p:tgtEl>
                                          <p:spTgt spid="13">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38"/>
                                        </p:tgtEl>
                                        <p:attrNameLst>
                                          <p:attrName>style.visibility</p:attrName>
                                        </p:attrNameLst>
                                      </p:cBhvr>
                                      <p:to>
                                        <p:strVal val="hidden"/>
                                      </p:to>
                                    </p:set>
                                  </p:childTnLst>
                                </p:cTn>
                              </p:par>
                              <p:par>
                                <p:cTn id="63" presetID="10" presetClass="entr" presetSubtype="0" repeatCount="indefinite"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animEffect transition="in" filter="fade">
                                      <p:cBhvr>
                                        <p:cTn id="65" dur="500"/>
                                        <p:tgtEl>
                                          <p:spTgt spid="37"/>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nodeType="click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2000"/>
                                        <p:tgtEl>
                                          <p:spTgt spid="14"/>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15">
                                            <p:txEl>
                                              <p:pRg st="0" end="0"/>
                                            </p:txEl>
                                          </p:spTgt>
                                        </p:tgtEl>
                                        <p:attrNameLst>
                                          <p:attrName>style.visibility</p:attrName>
                                        </p:attrNameLst>
                                      </p:cBhvr>
                                      <p:to>
                                        <p:strVal val="visible"/>
                                      </p:to>
                                    </p:set>
                                    <p:animEffect transition="in" filter="fade">
                                      <p:cBhvr>
                                        <p:cTn id="73" dur="2000"/>
                                        <p:tgtEl>
                                          <p:spTgt spid="15">
                                            <p:txEl>
                                              <p:pRg st="0" end="0"/>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grpId="0" nodeType="clickEffect">
                                  <p:stCondLst>
                                    <p:cond delay="0"/>
                                  </p:stCondLst>
                                  <p:childTnLst>
                                    <p:set>
                                      <p:cBhvr>
                                        <p:cTn id="77" dur="1" fill="hold">
                                          <p:stCondLst>
                                            <p:cond delay="0"/>
                                          </p:stCondLst>
                                        </p:cTn>
                                        <p:tgtEl>
                                          <p:spTgt spid="18">
                                            <p:txEl>
                                              <p:pRg st="0" end="0"/>
                                            </p:txEl>
                                          </p:spTgt>
                                        </p:tgtEl>
                                        <p:attrNameLst>
                                          <p:attrName>style.visibility</p:attrName>
                                        </p:attrNameLst>
                                      </p:cBhvr>
                                      <p:to>
                                        <p:strVal val="visible"/>
                                      </p:to>
                                    </p:set>
                                    <p:animEffect transition="in" filter="fade">
                                      <p:cBhvr>
                                        <p:cTn id="78" dur="2000"/>
                                        <p:tgtEl>
                                          <p:spTgt spid="18">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9">
                                            <p:txEl>
                                              <p:pRg st="0" end="0"/>
                                            </p:txEl>
                                          </p:spTgt>
                                        </p:tgtEl>
                                        <p:attrNameLst>
                                          <p:attrName>style.visibility</p:attrName>
                                        </p:attrNameLst>
                                      </p:cBhvr>
                                      <p:to>
                                        <p:strVal val="visible"/>
                                      </p:to>
                                    </p:set>
                                    <p:animEffect transition="in" filter="fade">
                                      <p:cBhvr>
                                        <p:cTn id="83" dur="20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P spid="9" grpId="0" build="allAtOnce"/>
      <p:bldP spid="11" grpId="0" build="allAtOnce"/>
      <p:bldP spid="13" grpId="0" build="allAtOnce"/>
      <p:bldP spid="15" grpId="0" build="allAtOnce"/>
      <p:bldP spid="34" grpId="0" animBg="1"/>
      <p:bldP spid="34" grpId="1" animBg="1"/>
      <p:bldP spid="36" grpId="0" animBg="1"/>
      <p:bldP spid="36" grpId="1" animBg="1"/>
      <p:bldP spid="37" grpId="0" animBg="1"/>
      <p:bldP spid="38" grpId="0" animBg="1"/>
      <p:bldP spid="38" grpId="1" animBg="1"/>
      <p:bldP spid="18" grpId="0" build="allAtOnce"/>
      <p:bldP spid="19" grpId="0"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www.jpg"/>
          <p:cNvPicPr>
            <a:picLocks noGrp="1" noChangeAspect="1"/>
          </p:cNvPicPr>
          <p:nvPr>
            <p:ph idx="1"/>
          </p:nvPr>
        </p:nvPicPr>
        <p:blipFill>
          <a:blip r:embed="rId2" cstate="print"/>
          <a:stretch>
            <a:fillRect/>
          </a:stretch>
        </p:blipFill>
        <p:spPr>
          <a:xfrm>
            <a:off x="755576" y="620688"/>
            <a:ext cx="7527771" cy="4826124"/>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555.jpg"/>
          <p:cNvPicPr>
            <a:picLocks noGrp="1" noChangeAspect="1"/>
          </p:cNvPicPr>
          <p:nvPr>
            <p:ph idx="1"/>
          </p:nvPr>
        </p:nvPicPr>
        <p:blipFill>
          <a:blip r:embed="rId2" cstate="print"/>
          <a:stretch>
            <a:fillRect/>
          </a:stretch>
        </p:blipFill>
        <p:spPr>
          <a:xfrm>
            <a:off x="1475656" y="476672"/>
            <a:ext cx="6183515" cy="3024336"/>
          </a:xfrm>
        </p:spPr>
      </p:pic>
      <p:pic>
        <p:nvPicPr>
          <p:cNvPr id="5" name="صورة 4" descr="3333.jpg"/>
          <p:cNvPicPr>
            <a:picLocks noChangeAspect="1"/>
          </p:cNvPicPr>
          <p:nvPr/>
        </p:nvPicPr>
        <p:blipFill>
          <a:blip r:embed="rId3" cstate="print"/>
          <a:stretch>
            <a:fillRect/>
          </a:stretch>
        </p:blipFill>
        <p:spPr>
          <a:xfrm>
            <a:off x="1187624" y="3085168"/>
            <a:ext cx="6840760" cy="377283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8972584" cy="1143000"/>
          </a:xfrm>
        </p:spPr>
        <p:txBody>
          <a:bodyPr>
            <a:normAutofit fontScale="90000"/>
          </a:bodyPr>
          <a:lstStyle/>
          <a:p>
            <a:pPr algn="l" rtl="0"/>
            <a:r>
              <a:rPr lang="en-US" b="1" dirty="0" smtClean="0"/>
              <a:t>Pressure gradients &amp; flow in the coronary vessels</a:t>
            </a:r>
            <a:endParaRPr lang="ar-IQ" b="1" dirty="0"/>
          </a:p>
        </p:txBody>
      </p:sp>
      <p:sp>
        <p:nvSpPr>
          <p:cNvPr id="6" name="مستطيل مستدير الزوايا 5"/>
          <p:cNvSpPr/>
          <p:nvPr/>
        </p:nvSpPr>
        <p:spPr>
          <a:xfrm>
            <a:off x="1643042" y="2357430"/>
            <a:ext cx="5715040" cy="2071702"/>
          </a:xfrm>
          <a:prstGeom prst="roundRect">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7" name="مستطيل مستدير الزوايا 6"/>
          <p:cNvSpPr/>
          <p:nvPr/>
        </p:nvSpPr>
        <p:spPr>
          <a:xfrm>
            <a:off x="1643042" y="3071810"/>
            <a:ext cx="5715040" cy="571504"/>
          </a:xfrm>
          <a:prstGeom prst="round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9" name="مستطيل 8"/>
          <p:cNvSpPr/>
          <p:nvPr/>
        </p:nvSpPr>
        <p:spPr>
          <a:xfrm>
            <a:off x="4071934" y="3071810"/>
            <a:ext cx="809837" cy="584775"/>
          </a:xfrm>
          <a:prstGeom prst="rect">
            <a:avLst/>
          </a:prstGeom>
        </p:spPr>
        <p:txBody>
          <a:bodyPr wrap="none">
            <a:spAutoFit/>
          </a:bodyPr>
          <a:lstStyle/>
          <a:p>
            <a:r>
              <a:rPr lang="en-US" sz="3200" b="1" dirty="0" smtClean="0"/>
              <a:t>120</a:t>
            </a:r>
            <a:endParaRPr lang="ar-IQ" sz="3200" b="1" dirty="0"/>
          </a:p>
        </p:txBody>
      </p:sp>
      <p:sp>
        <p:nvSpPr>
          <p:cNvPr id="10" name="مستطيل 9"/>
          <p:cNvSpPr/>
          <p:nvPr/>
        </p:nvSpPr>
        <p:spPr>
          <a:xfrm>
            <a:off x="4143373" y="3714752"/>
            <a:ext cx="809837" cy="584775"/>
          </a:xfrm>
          <a:prstGeom prst="rect">
            <a:avLst/>
          </a:prstGeom>
          <a:solidFill>
            <a:srgbClr val="FFFF00"/>
          </a:solidFill>
        </p:spPr>
        <p:txBody>
          <a:bodyPr wrap="none">
            <a:spAutoFit/>
          </a:bodyPr>
          <a:lstStyle/>
          <a:p>
            <a:r>
              <a:rPr lang="en-US" sz="3200" b="1" dirty="0" smtClean="0"/>
              <a:t>121</a:t>
            </a:r>
            <a:endParaRPr lang="ar-IQ" sz="3200" b="1" dirty="0"/>
          </a:p>
        </p:txBody>
      </p:sp>
      <p:sp>
        <p:nvSpPr>
          <p:cNvPr id="17" name="مستطيل 16"/>
          <p:cNvSpPr/>
          <p:nvPr/>
        </p:nvSpPr>
        <p:spPr>
          <a:xfrm>
            <a:off x="3143240" y="4643446"/>
            <a:ext cx="2408672" cy="584775"/>
          </a:xfrm>
          <a:prstGeom prst="rect">
            <a:avLst/>
          </a:prstGeom>
        </p:spPr>
        <p:txBody>
          <a:bodyPr wrap="none">
            <a:spAutoFit/>
          </a:bodyPr>
          <a:lstStyle/>
          <a:p>
            <a:r>
              <a:rPr lang="en-US" sz="3200" b="1" dirty="0" smtClean="0"/>
              <a:t>Left ventricle</a:t>
            </a:r>
            <a:endParaRPr lang="ar-IQ" sz="3200" b="1" dirty="0"/>
          </a:p>
        </p:txBody>
      </p:sp>
      <p:sp>
        <p:nvSpPr>
          <p:cNvPr id="18" name="مستطيل مستدير الزوايا 17"/>
          <p:cNvSpPr/>
          <p:nvPr/>
        </p:nvSpPr>
        <p:spPr>
          <a:xfrm>
            <a:off x="1643042" y="2344159"/>
            <a:ext cx="5715040" cy="2071702"/>
          </a:xfrm>
          <a:prstGeom prst="roundRect">
            <a:avLst/>
          </a:prstGeom>
          <a:blipFill>
            <a:blip r:embed="rId4"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9" name="مستطيل مستدير الزوايا 18"/>
          <p:cNvSpPr/>
          <p:nvPr/>
        </p:nvSpPr>
        <p:spPr>
          <a:xfrm>
            <a:off x="1643042" y="3058539"/>
            <a:ext cx="5715040" cy="571504"/>
          </a:xfrm>
          <a:prstGeom prst="round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0" name="مستطيل 19"/>
          <p:cNvSpPr/>
          <p:nvPr/>
        </p:nvSpPr>
        <p:spPr>
          <a:xfrm>
            <a:off x="4071934" y="3058539"/>
            <a:ext cx="809837" cy="584775"/>
          </a:xfrm>
          <a:prstGeom prst="rect">
            <a:avLst/>
          </a:prstGeom>
        </p:spPr>
        <p:txBody>
          <a:bodyPr wrap="none">
            <a:spAutoFit/>
          </a:bodyPr>
          <a:lstStyle/>
          <a:p>
            <a:r>
              <a:rPr lang="en-US" sz="3200" b="1" dirty="0" smtClean="0"/>
              <a:t>120</a:t>
            </a:r>
            <a:endParaRPr lang="ar-IQ" sz="3200" b="1" dirty="0"/>
          </a:p>
        </p:txBody>
      </p:sp>
      <p:sp>
        <p:nvSpPr>
          <p:cNvPr id="21" name="مستطيل 20"/>
          <p:cNvSpPr/>
          <p:nvPr/>
        </p:nvSpPr>
        <p:spPr>
          <a:xfrm>
            <a:off x="4214810" y="3701481"/>
            <a:ext cx="601447" cy="584775"/>
          </a:xfrm>
          <a:prstGeom prst="rect">
            <a:avLst/>
          </a:prstGeom>
          <a:solidFill>
            <a:srgbClr val="FFFF00"/>
          </a:solidFill>
        </p:spPr>
        <p:txBody>
          <a:bodyPr wrap="none">
            <a:spAutoFit/>
          </a:bodyPr>
          <a:lstStyle/>
          <a:p>
            <a:r>
              <a:rPr lang="en-US" sz="3200" b="1" dirty="0" smtClean="0"/>
              <a:t>25</a:t>
            </a:r>
            <a:endParaRPr lang="ar-IQ" sz="3200" b="1" dirty="0"/>
          </a:p>
        </p:txBody>
      </p:sp>
      <p:sp>
        <p:nvSpPr>
          <p:cNvPr id="22" name="مستطيل 21"/>
          <p:cNvSpPr/>
          <p:nvPr/>
        </p:nvSpPr>
        <p:spPr>
          <a:xfrm>
            <a:off x="2815397" y="4630175"/>
            <a:ext cx="2736518" cy="584775"/>
          </a:xfrm>
          <a:prstGeom prst="rect">
            <a:avLst/>
          </a:prstGeom>
        </p:spPr>
        <p:txBody>
          <a:bodyPr wrap="none">
            <a:spAutoFit/>
          </a:bodyPr>
          <a:lstStyle/>
          <a:p>
            <a:r>
              <a:rPr lang="en-US" sz="3200" b="1" dirty="0" smtClean="0"/>
              <a:t>Right  ventricle</a:t>
            </a:r>
            <a:endParaRPr lang="ar-IQ" sz="3200" b="1" dirty="0"/>
          </a:p>
        </p:txBody>
      </p:sp>
      <p:sp>
        <p:nvSpPr>
          <p:cNvPr id="23" name="مستطيل 22"/>
          <p:cNvSpPr/>
          <p:nvPr/>
        </p:nvSpPr>
        <p:spPr>
          <a:xfrm>
            <a:off x="2786050" y="1643050"/>
            <a:ext cx="2590902" cy="584775"/>
          </a:xfrm>
          <a:prstGeom prst="rect">
            <a:avLst/>
          </a:prstGeom>
        </p:spPr>
        <p:txBody>
          <a:bodyPr wrap="none">
            <a:spAutoFit/>
          </a:bodyPr>
          <a:lstStyle/>
          <a:p>
            <a:r>
              <a:rPr lang="en-US" sz="3200" b="1" dirty="0" smtClean="0"/>
              <a:t>During systole</a:t>
            </a:r>
            <a:endParaRPr lang="ar-IQ" sz="3200" b="1" dirty="0"/>
          </a:p>
        </p:txBody>
      </p:sp>
      <p:sp>
        <p:nvSpPr>
          <p:cNvPr id="24" name="مستطيل مستدير الزوايا 23"/>
          <p:cNvSpPr/>
          <p:nvPr/>
        </p:nvSpPr>
        <p:spPr>
          <a:xfrm>
            <a:off x="1785918" y="2357430"/>
            <a:ext cx="5715040" cy="2071702"/>
          </a:xfrm>
          <a:prstGeom prst="roundRect">
            <a:avLst/>
          </a:prstGeom>
          <a:blipFill>
            <a:blip r:embed="rId3"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5" name="مستطيل مستدير الزوايا 24"/>
          <p:cNvSpPr/>
          <p:nvPr/>
        </p:nvSpPr>
        <p:spPr>
          <a:xfrm>
            <a:off x="1785918" y="3071810"/>
            <a:ext cx="5715040" cy="571504"/>
          </a:xfrm>
          <a:prstGeom prst="roundRect">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6" name="مستطيل 25"/>
          <p:cNvSpPr/>
          <p:nvPr/>
        </p:nvSpPr>
        <p:spPr>
          <a:xfrm>
            <a:off x="4423201" y="3071810"/>
            <a:ext cx="601447" cy="584775"/>
          </a:xfrm>
          <a:prstGeom prst="rect">
            <a:avLst/>
          </a:prstGeom>
        </p:spPr>
        <p:txBody>
          <a:bodyPr wrap="none">
            <a:spAutoFit/>
          </a:bodyPr>
          <a:lstStyle/>
          <a:p>
            <a:r>
              <a:rPr lang="en-US" sz="3200" b="1" dirty="0" smtClean="0"/>
              <a:t>80</a:t>
            </a:r>
            <a:endParaRPr lang="ar-IQ" sz="3200" b="1" dirty="0"/>
          </a:p>
        </p:txBody>
      </p:sp>
      <p:sp>
        <p:nvSpPr>
          <p:cNvPr id="28" name="مستطيل 27"/>
          <p:cNvSpPr/>
          <p:nvPr/>
        </p:nvSpPr>
        <p:spPr>
          <a:xfrm>
            <a:off x="2786050" y="4714884"/>
            <a:ext cx="2737096" cy="584775"/>
          </a:xfrm>
          <a:prstGeom prst="rect">
            <a:avLst/>
          </a:prstGeom>
        </p:spPr>
        <p:txBody>
          <a:bodyPr wrap="none">
            <a:spAutoFit/>
          </a:bodyPr>
          <a:lstStyle/>
          <a:p>
            <a:r>
              <a:rPr lang="en-US" sz="3200" b="1" dirty="0" smtClean="0"/>
              <a:t>Both ventricles</a:t>
            </a:r>
            <a:endParaRPr lang="ar-IQ" sz="3200" b="1" dirty="0"/>
          </a:p>
        </p:txBody>
      </p:sp>
      <p:sp>
        <p:nvSpPr>
          <p:cNvPr id="32" name="مستطيل 31"/>
          <p:cNvSpPr/>
          <p:nvPr/>
        </p:nvSpPr>
        <p:spPr>
          <a:xfrm>
            <a:off x="4464696" y="3656585"/>
            <a:ext cx="393056" cy="584775"/>
          </a:xfrm>
          <a:prstGeom prst="rect">
            <a:avLst/>
          </a:prstGeom>
          <a:solidFill>
            <a:srgbClr val="FFFF00"/>
          </a:solidFill>
        </p:spPr>
        <p:txBody>
          <a:bodyPr wrap="none">
            <a:spAutoFit/>
          </a:bodyPr>
          <a:lstStyle/>
          <a:p>
            <a:r>
              <a:rPr lang="en-US" sz="3200" b="1" dirty="0" smtClean="0"/>
              <a:t>0</a:t>
            </a:r>
            <a:endParaRPr lang="ar-IQ" sz="3200" b="1" dirty="0"/>
          </a:p>
        </p:txBody>
      </p:sp>
      <p:sp>
        <p:nvSpPr>
          <p:cNvPr id="34" name="مستطيل 33"/>
          <p:cNvSpPr/>
          <p:nvPr/>
        </p:nvSpPr>
        <p:spPr>
          <a:xfrm>
            <a:off x="2754971" y="1643050"/>
            <a:ext cx="2764859" cy="584775"/>
          </a:xfrm>
          <a:prstGeom prst="rect">
            <a:avLst/>
          </a:prstGeom>
        </p:spPr>
        <p:txBody>
          <a:bodyPr wrap="none">
            <a:spAutoFit/>
          </a:bodyPr>
          <a:lstStyle/>
          <a:p>
            <a:r>
              <a:rPr lang="en-US" sz="3200" b="1" dirty="0" smtClean="0"/>
              <a:t>During diastole</a:t>
            </a:r>
            <a:endParaRPr lang="ar-IQ" sz="3200" b="1" dirty="0"/>
          </a:p>
        </p:txBody>
      </p:sp>
      <p:graphicFrame>
        <p:nvGraphicFramePr>
          <p:cNvPr id="35" name="جدول 34"/>
          <p:cNvGraphicFramePr>
            <a:graphicFrameLocks noGrp="1"/>
          </p:cNvGraphicFramePr>
          <p:nvPr/>
        </p:nvGraphicFramePr>
        <p:xfrm>
          <a:off x="857224" y="1214422"/>
          <a:ext cx="7321595" cy="5126382"/>
        </p:xfrm>
        <a:graphic>
          <a:graphicData uri="http://schemas.openxmlformats.org/drawingml/2006/table">
            <a:tbl>
              <a:tblPr rtl="1" firstRow="1" bandRow="1">
                <a:tableStyleId>{5C22544A-7EE6-4342-B048-85BDC9FD1C3A}</a:tableStyleId>
              </a:tblPr>
              <a:tblGrid>
                <a:gridCol w="1233156"/>
                <a:gridCol w="1233156"/>
                <a:gridCol w="1098943"/>
                <a:gridCol w="1036486"/>
                <a:gridCol w="1125515"/>
                <a:gridCol w="1594339"/>
              </a:tblGrid>
              <a:tr h="1190634">
                <a:tc gridSpan="2">
                  <a:txBody>
                    <a:bodyPr/>
                    <a:lstStyle/>
                    <a:p>
                      <a:pPr algn="ctr" rtl="0"/>
                      <a:r>
                        <a:rPr lang="en-US" sz="3200" dirty="0" smtClean="0"/>
                        <a:t>Pressure difference</a:t>
                      </a:r>
                      <a:endParaRPr lang="ar-IQ" sz="3200" dirty="0"/>
                    </a:p>
                  </a:txBody>
                  <a:tcPr/>
                </a:tc>
                <a:tc hMerge="1">
                  <a:txBody>
                    <a:bodyPr/>
                    <a:lstStyle/>
                    <a:p>
                      <a:pPr rtl="1"/>
                      <a:endParaRPr lang="ar-IQ" dirty="0"/>
                    </a:p>
                  </a:txBody>
                  <a:tcPr/>
                </a:tc>
                <a:tc gridSpan="3">
                  <a:txBody>
                    <a:bodyPr/>
                    <a:lstStyle/>
                    <a:p>
                      <a:pPr algn="ctr" rtl="0"/>
                      <a:r>
                        <a:rPr lang="en-US" sz="3200" dirty="0" smtClean="0"/>
                        <a:t>Pressure (mmHg)</a:t>
                      </a:r>
                      <a:endParaRPr lang="ar-IQ" sz="3200" dirty="0"/>
                    </a:p>
                  </a:txBody>
                  <a:tcPr/>
                </a:tc>
                <a:tc hMerge="1">
                  <a:txBody>
                    <a:bodyPr/>
                    <a:lstStyle/>
                    <a:p>
                      <a:pPr rtl="1"/>
                      <a:endParaRPr lang="ar-IQ" dirty="0"/>
                    </a:p>
                  </a:txBody>
                  <a:tcPr/>
                </a:tc>
                <a:tc hMerge="1">
                  <a:txBody>
                    <a:bodyPr/>
                    <a:lstStyle/>
                    <a:p>
                      <a:pPr rtl="1"/>
                      <a:endParaRPr lang="ar-IQ" dirty="0"/>
                    </a:p>
                  </a:txBody>
                  <a:tcPr/>
                </a:tc>
                <a:tc>
                  <a:txBody>
                    <a:bodyPr/>
                    <a:lstStyle/>
                    <a:p>
                      <a:pPr rtl="1"/>
                      <a:endParaRPr lang="ar-IQ" dirty="0"/>
                    </a:p>
                  </a:txBody>
                  <a:tcPr/>
                </a:tc>
              </a:tr>
              <a:tr h="1190634">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en-US" sz="3200" b="1" smtClean="0"/>
                        <a:t>right vent</a:t>
                      </a:r>
                      <a:endParaRPr lang="ar-IQ" sz="3200" b="1" smtClean="0"/>
                    </a:p>
                    <a:p>
                      <a:pPr rtl="1"/>
                      <a:endParaRPr lang="ar-IQ" sz="32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1" smtClean="0"/>
                        <a:t>Left vent</a:t>
                      </a:r>
                      <a:endParaRPr lang="ar-IQ" sz="3200" b="1" smtClean="0"/>
                    </a:p>
                    <a:p>
                      <a:pPr algn="ctr" rtl="0"/>
                      <a:endParaRPr lang="ar-IQ" sz="3200" b="1" dirty="0"/>
                    </a:p>
                  </a:txBody>
                  <a:tcPr/>
                </a:tc>
                <a:tc>
                  <a:txBody>
                    <a:bodyPr/>
                    <a:lstStyle/>
                    <a:p>
                      <a:pPr algn="ctr" rtl="0"/>
                      <a:r>
                        <a:rPr lang="en-US" sz="3200" b="1" smtClean="0"/>
                        <a:t>right vent</a:t>
                      </a:r>
                      <a:endParaRPr lang="ar-IQ" sz="3200" b="1" dirty="0"/>
                    </a:p>
                  </a:txBody>
                  <a:tcPr/>
                </a:tc>
                <a:tc>
                  <a:txBody>
                    <a:bodyPr/>
                    <a:lstStyle/>
                    <a:p>
                      <a:pPr algn="ctr" rtl="0"/>
                      <a:r>
                        <a:rPr lang="en-US" sz="3200" b="1" smtClean="0"/>
                        <a:t>Left vent</a:t>
                      </a:r>
                      <a:endParaRPr lang="ar-IQ" sz="3200" b="1" dirty="0"/>
                    </a:p>
                  </a:txBody>
                  <a:tcPr/>
                </a:tc>
                <a:tc>
                  <a:txBody>
                    <a:bodyPr/>
                    <a:lstStyle/>
                    <a:p>
                      <a:pPr algn="ctr" rtl="0"/>
                      <a:r>
                        <a:rPr lang="en-US" sz="3200" b="1" smtClean="0"/>
                        <a:t>aorta</a:t>
                      </a:r>
                      <a:endParaRPr lang="ar-IQ" sz="3200" b="1" dirty="0"/>
                    </a:p>
                  </a:txBody>
                  <a:tcPr/>
                </a:tc>
                <a:tc>
                  <a:txBody>
                    <a:bodyPr/>
                    <a:lstStyle/>
                    <a:p>
                      <a:pPr rtl="1"/>
                      <a:endParaRPr lang="ar-IQ" dirty="0"/>
                    </a:p>
                  </a:txBody>
                  <a:tcPr/>
                </a:tc>
              </a:tr>
              <a:tr h="1190634">
                <a:tc>
                  <a:txBody>
                    <a:bodyPr/>
                    <a:lstStyle/>
                    <a:p>
                      <a:pPr algn="ctr" rtl="0"/>
                      <a:r>
                        <a:rPr lang="ar-IQ" sz="3200" b="1" dirty="0" smtClean="0"/>
                        <a:t>95</a:t>
                      </a:r>
                      <a:endParaRPr lang="ar-IQ" sz="3200" b="1" dirty="0"/>
                    </a:p>
                  </a:txBody>
                  <a:tcPr/>
                </a:tc>
                <a:tc>
                  <a:txBody>
                    <a:bodyPr/>
                    <a:lstStyle/>
                    <a:p>
                      <a:pPr algn="ctr" rtl="0"/>
                      <a:r>
                        <a:rPr lang="ar-IQ" sz="3200" b="1" dirty="0" smtClean="0"/>
                        <a:t>1-</a:t>
                      </a:r>
                      <a:endParaRPr lang="ar-IQ" sz="3200" b="1" dirty="0"/>
                    </a:p>
                  </a:txBody>
                  <a:tcPr/>
                </a:tc>
                <a:tc>
                  <a:txBody>
                    <a:bodyPr/>
                    <a:lstStyle/>
                    <a:p>
                      <a:pPr algn="ctr" rtl="0"/>
                      <a:r>
                        <a:rPr lang="ar-IQ" sz="3200" b="1" dirty="0" smtClean="0"/>
                        <a:t>25</a:t>
                      </a:r>
                      <a:endParaRPr lang="ar-IQ" sz="3200" b="1" dirty="0"/>
                    </a:p>
                  </a:txBody>
                  <a:tcPr/>
                </a:tc>
                <a:tc>
                  <a:txBody>
                    <a:bodyPr/>
                    <a:lstStyle/>
                    <a:p>
                      <a:pPr algn="ctr" rtl="0"/>
                      <a:r>
                        <a:rPr lang="ar-IQ" sz="3200" b="1" dirty="0" smtClean="0"/>
                        <a:t>121</a:t>
                      </a:r>
                      <a:endParaRPr lang="ar-IQ" sz="3200" b="1" dirty="0"/>
                    </a:p>
                  </a:txBody>
                  <a:tcPr/>
                </a:tc>
                <a:tc>
                  <a:txBody>
                    <a:bodyPr/>
                    <a:lstStyle/>
                    <a:p>
                      <a:pPr algn="ctr" rtl="0"/>
                      <a:r>
                        <a:rPr lang="ar-IQ" sz="3200" b="1" dirty="0" smtClean="0"/>
                        <a:t>120</a:t>
                      </a:r>
                      <a:endParaRPr lang="ar-IQ" sz="3200" b="1" dirty="0"/>
                    </a:p>
                  </a:txBody>
                  <a:tcPr/>
                </a:tc>
                <a:tc>
                  <a:txBody>
                    <a:bodyPr/>
                    <a:lstStyle/>
                    <a:p>
                      <a:pPr algn="ctr" rtl="0"/>
                      <a:r>
                        <a:rPr lang="en-US" sz="3200" b="1" kern="1200" baseline="0" smtClean="0">
                          <a:solidFill>
                            <a:schemeClr val="tx1"/>
                          </a:solidFill>
                          <a:latin typeface="+mn-lt"/>
                          <a:ea typeface="+mn-ea"/>
                          <a:cs typeface="+mn-cs"/>
                        </a:rPr>
                        <a:t>systole</a:t>
                      </a:r>
                      <a:endParaRPr lang="ar-IQ" sz="3200" b="1" dirty="0"/>
                    </a:p>
                  </a:txBody>
                  <a:tcPr/>
                </a:tc>
              </a:tr>
              <a:tr h="1190634">
                <a:tc>
                  <a:txBody>
                    <a:bodyPr/>
                    <a:lstStyle/>
                    <a:p>
                      <a:pPr algn="ctr" rtl="0"/>
                      <a:r>
                        <a:rPr lang="ar-IQ" sz="3200" b="1" dirty="0" smtClean="0"/>
                        <a:t>80</a:t>
                      </a:r>
                      <a:endParaRPr lang="ar-IQ" sz="3200" b="1" dirty="0"/>
                    </a:p>
                  </a:txBody>
                  <a:tcPr/>
                </a:tc>
                <a:tc>
                  <a:txBody>
                    <a:bodyPr/>
                    <a:lstStyle/>
                    <a:p>
                      <a:pPr algn="ctr" rtl="0"/>
                      <a:r>
                        <a:rPr lang="ar-IQ" sz="3200" b="1" dirty="0" smtClean="0"/>
                        <a:t>80</a:t>
                      </a:r>
                      <a:endParaRPr lang="ar-IQ" sz="3200" b="1" dirty="0"/>
                    </a:p>
                  </a:txBody>
                  <a:tcPr/>
                </a:tc>
                <a:tc>
                  <a:txBody>
                    <a:bodyPr/>
                    <a:lstStyle/>
                    <a:p>
                      <a:pPr algn="ctr" rtl="0"/>
                      <a:r>
                        <a:rPr lang="ar-IQ" sz="3200" b="1" dirty="0" smtClean="0"/>
                        <a:t>0</a:t>
                      </a:r>
                      <a:endParaRPr lang="ar-IQ" sz="3200" b="1" dirty="0"/>
                    </a:p>
                  </a:txBody>
                  <a:tcPr/>
                </a:tc>
                <a:tc>
                  <a:txBody>
                    <a:bodyPr/>
                    <a:lstStyle/>
                    <a:p>
                      <a:pPr algn="ctr" rtl="0"/>
                      <a:r>
                        <a:rPr lang="ar-IQ" sz="3200" b="1" dirty="0" smtClean="0"/>
                        <a:t>0</a:t>
                      </a:r>
                      <a:endParaRPr lang="ar-IQ" sz="3200" b="1" dirty="0"/>
                    </a:p>
                  </a:txBody>
                  <a:tcPr/>
                </a:tc>
                <a:tc>
                  <a:txBody>
                    <a:bodyPr/>
                    <a:lstStyle/>
                    <a:p>
                      <a:pPr algn="ctr" rtl="0"/>
                      <a:r>
                        <a:rPr lang="ar-IQ" sz="3200" b="1" dirty="0" smtClean="0"/>
                        <a:t>80</a:t>
                      </a:r>
                      <a:endParaRPr lang="ar-IQ" sz="3200" b="1" dirty="0"/>
                    </a:p>
                  </a:txBody>
                  <a:tcPr/>
                </a:tc>
                <a:tc>
                  <a:txBody>
                    <a:bodyPr/>
                    <a:lstStyle/>
                    <a:p>
                      <a:pPr algn="ctr" rtl="0"/>
                      <a:r>
                        <a:rPr lang="en-US" sz="3200" b="1" kern="1200" baseline="0" dirty="0" smtClean="0">
                          <a:solidFill>
                            <a:schemeClr val="tx1"/>
                          </a:solidFill>
                          <a:latin typeface="+mn-lt"/>
                          <a:ea typeface="+mn-ea"/>
                          <a:cs typeface="+mn-cs"/>
                        </a:rPr>
                        <a:t>diastole</a:t>
                      </a:r>
                      <a:endParaRPr lang="ar-IQ" sz="3200" b="1"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20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
                                            <p:txEl>
                                              <p:pRg st="0" end="0"/>
                                            </p:txEl>
                                          </p:spTgt>
                                        </p:tgtEl>
                                        <p:attrNameLst>
                                          <p:attrName>style.visibility</p:attrName>
                                        </p:attrNameLst>
                                      </p:cBhvr>
                                      <p:to>
                                        <p:strVal val="visible"/>
                                      </p:to>
                                    </p:set>
                                    <p:animEffect transition="in" filter="fade">
                                      <p:cBhvr>
                                        <p:cTn id="22" dur="2000"/>
                                        <p:tgtEl>
                                          <p:spTgt spid="2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animEffect transition="in" filter="fade">
                                      <p:cBhvr>
                                        <p:cTn id="27" dur="2000"/>
                                        <p:tgtEl>
                                          <p:spTgt spid="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bg/>
                                          </p:spTgt>
                                        </p:tgtEl>
                                        <p:attrNameLst>
                                          <p:attrName>style.visibility</p:attrName>
                                        </p:attrNameLst>
                                      </p:cBhvr>
                                      <p:to>
                                        <p:strVal val="visible"/>
                                      </p:to>
                                    </p:set>
                                    <p:animEffect transition="in" filter="fade">
                                      <p:cBhvr>
                                        <p:cTn id="32" dur="2000"/>
                                        <p:tgtEl>
                                          <p:spTgt spid="10">
                                            <p:bg/>
                                          </p:spTgt>
                                        </p:tgtEl>
                                      </p:cBhvr>
                                    </p:animEffect>
                                  </p:childTnLst>
                                </p:cTn>
                              </p:par>
                              <p:par>
                                <p:cTn id="33" presetID="10" presetClass="entr" presetSubtype="0" fill="hold" grpId="0" nodeType="withEffect">
                                  <p:stCondLst>
                                    <p:cond delay="0"/>
                                  </p:stCondLst>
                                  <p:iterate type="lt">
                                    <p:tmPct val="0"/>
                                  </p:iterate>
                                  <p:childTnLst>
                                    <p:set>
                                      <p:cBhvr>
                                        <p:cTn id="34" dur="1" fill="hold">
                                          <p:stCondLst>
                                            <p:cond delay="0"/>
                                          </p:stCondLst>
                                        </p:cTn>
                                        <p:tgtEl>
                                          <p:spTgt spid="10">
                                            <p:txEl>
                                              <p:pRg st="0" end="0"/>
                                            </p:txEl>
                                          </p:spTgt>
                                        </p:tgtEl>
                                        <p:attrNameLst>
                                          <p:attrName>style.visibility</p:attrName>
                                        </p:attrNameLst>
                                      </p:cBhvr>
                                      <p:to>
                                        <p:strVal val="visible"/>
                                      </p:to>
                                    </p:set>
                                    <p:animEffect transition="in" filter="fade">
                                      <p:cBhvr>
                                        <p:cTn id="35" dur="2000"/>
                                        <p:tgtEl>
                                          <p:spTgt spid="10">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xit" presetSubtype="0" fill="hold" grpId="1" nodeType="clickEffect">
                                  <p:stCondLst>
                                    <p:cond delay="0"/>
                                  </p:stCondLst>
                                  <p:childTnLst>
                                    <p:set>
                                      <p:cBhvr>
                                        <p:cTn id="39" dur="1" fill="hold">
                                          <p:stCondLst>
                                            <p:cond delay="0"/>
                                          </p:stCondLst>
                                        </p:cTn>
                                        <p:tgtEl>
                                          <p:spTgt spid="9">
                                            <p:txEl>
                                              <p:pRg st="0" end="0"/>
                                            </p:txEl>
                                          </p:spTgt>
                                        </p:tgtEl>
                                        <p:attrNameLst>
                                          <p:attrName>style.visibility</p:attrName>
                                        </p:attrNameLst>
                                      </p:cBhvr>
                                      <p:to>
                                        <p:strVal val="hidden"/>
                                      </p:to>
                                    </p:set>
                                  </p:childTnLst>
                                </p:cTn>
                              </p:par>
                              <p:par>
                                <p:cTn id="40" presetID="1" presetClass="exit" presetSubtype="0" fill="hold" grpId="1" nodeType="withEffect">
                                  <p:stCondLst>
                                    <p:cond delay="0"/>
                                  </p:stCondLst>
                                  <p:iterate type="lt">
                                    <p:tmAbs val="0"/>
                                  </p:iterate>
                                  <p:childTnLst>
                                    <p:set>
                                      <p:cBhvr>
                                        <p:cTn id="41" dur="1" fill="hold">
                                          <p:stCondLst>
                                            <p:cond delay="0"/>
                                          </p:stCondLst>
                                        </p:cTn>
                                        <p:tgtEl>
                                          <p:spTgt spid="10">
                                            <p:txEl>
                                              <p:pRg st="0" end="0"/>
                                            </p:txEl>
                                          </p:spTgt>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10">
                                            <p:bg/>
                                          </p:spTgt>
                                        </p:tgtEl>
                                        <p:attrNameLst>
                                          <p:attrName>style.visibility</p:attrName>
                                        </p:attrNameLst>
                                      </p:cBhvr>
                                      <p:to>
                                        <p:strVal val="hidden"/>
                                      </p:to>
                                    </p:set>
                                  </p:childTnLst>
                                </p:cTn>
                              </p:par>
                              <p:par>
                                <p:cTn id="44" presetID="6" presetClass="emph" presetSubtype="0" fill="hold" grpId="2" nodeType="withEffect">
                                  <p:stCondLst>
                                    <p:cond delay="0"/>
                                  </p:stCondLst>
                                  <p:childTnLst>
                                    <p:animScale>
                                      <p:cBhvr>
                                        <p:cTn id="45" dur="2000" fill="hold"/>
                                        <p:tgtEl>
                                          <p:spTgt spid="7"/>
                                        </p:tgtEl>
                                      </p:cBhvr>
                                      <p:by x="100000" y="10000"/>
                                    </p:animScale>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grpId="1" nodeType="clickEffect">
                                  <p:stCondLst>
                                    <p:cond delay="0"/>
                                  </p:stCondLst>
                                  <p:childTnLst>
                                    <p:set>
                                      <p:cBhvr>
                                        <p:cTn id="49" dur="1" fill="hold">
                                          <p:stCondLst>
                                            <p:cond delay="0"/>
                                          </p:stCondLst>
                                        </p:cTn>
                                        <p:tgtEl>
                                          <p:spTgt spid="6"/>
                                        </p:tgtEl>
                                        <p:attrNameLst>
                                          <p:attrName>style.visibility</p:attrName>
                                        </p:attrNameLst>
                                      </p:cBhvr>
                                      <p:to>
                                        <p:strVal val="hidden"/>
                                      </p:to>
                                    </p:set>
                                  </p:childTnLst>
                                </p:cTn>
                              </p:par>
                              <p:par>
                                <p:cTn id="50" presetID="1" presetClass="exit" presetSubtype="0" fill="hold" grpId="3" nodeType="withEffect">
                                  <p:stCondLst>
                                    <p:cond delay="0"/>
                                  </p:stCondLst>
                                  <p:childTnLst>
                                    <p:set>
                                      <p:cBhvr>
                                        <p:cTn id="51" dur="1" fill="hold">
                                          <p:stCondLst>
                                            <p:cond delay="0"/>
                                          </p:stCondLst>
                                        </p:cTn>
                                        <p:tgtEl>
                                          <p:spTgt spid="7"/>
                                        </p:tgtEl>
                                        <p:attrNameLst>
                                          <p:attrName>style.visibility</p:attrName>
                                        </p:attrNameLst>
                                      </p:cBhvr>
                                      <p:to>
                                        <p:strVal val="hidden"/>
                                      </p:to>
                                    </p:set>
                                  </p:childTnLst>
                                </p:cTn>
                              </p:par>
                              <p:par>
                                <p:cTn id="52" presetID="1" presetClass="exit" presetSubtype="0" fill="hold" grpId="1" nodeType="withEffect">
                                  <p:stCondLst>
                                    <p:cond delay="0"/>
                                  </p:stCondLst>
                                  <p:childTnLst>
                                    <p:set>
                                      <p:cBhvr>
                                        <p:cTn id="53" dur="1" fill="hold">
                                          <p:stCondLst>
                                            <p:cond delay="0"/>
                                          </p:stCondLst>
                                        </p:cTn>
                                        <p:tgtEl>
                                          <p:spTgt spid="17">
                                            <p:txEl>
                                              <p:pRg st="0" end="0"/>
                                            </p:txEl>
                                          </p:spTgt>
                                        </p:tgtEl>
                                        <p:attrNameLst>
                                          <p:attrName>style.visibility</p:attrName>
                                        </p:attrNameLst>
                                      </p:cBhvr>
                                      <p:to>
                                        <p:strVal val="hidden"/>
                                      </p:to>
                                    </p:set>
                                  </p:childTnLst>
                                </p:cTn>
                              </p:par>
                              <p:par>
                                <p:cTn id="54" presetID="10" presetClass="entr" presetSubtype="0" fill="hold" grpId="0" nodeType="withEffect">
                                  <p:stCondLst>
                                    <p:cond delay="0"/>
                                  </p:stCondLst>
                                  <p:childTnLst>
                                    <p:set>
                                      <p:cBhvr>
                                        <p:cTn id="55" dur="1" fill="hold">
                                          <p:stCondLst>
                                            <p:cond delay="0"/>
                                          </p:stCondLst>
                                        </p:cTn>
                                        <p:tgtEl>
                                          <p:spTgt spid="22">
                                            <p:txEl>
                                              <p:pRg st="0" end="0"/>
                                            </p:txEl>
                                          </p:spTgt>
                                        </p:tgtEl>
                                        <p:attrNameLst>
                                          <p:attrName>style.visibility</p:attrName>
                                        </p:attrNameLst>
                                      </p:cBhvr>
                                      <p:to>
                                        <p:strVal val="visible"/>
                                      </p:to>
                                    </p:set>
                                    <p:animEffect transition="in" filter="fade">
                                      <p:cBhvr>
                                        <p:cTn id="56" dur="2000"/>
                                        <p:tgtEl>
                                          <p:spTgt spid="22">
                                            <p:txEl>
                                              <p:pRg st="0" end="0"/>
                                            </p:txEl>
                                          </p:spTgt>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2000"/>
                                        <p:tgtEl>
                                          <p:spTgt spid="18"/>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19"/>
                                        </p:tgtEl>
                                        <p:attrNameLst>
                                          <p:attrName>style.visibility</p:attrName>
                                        </p:attrNameLst>
                                      </p:cBhvr>
                                      <p:to>
                                        <p:strVal val="visible"/>
                                      </p:to>
                                    </p:set>
                                    <p:animEffect transition="in" filter="fade">
                                      <p:cBhvr>
                                        <p:cTn id="62" dur="2000"/>
                                        <p:tgtEl>
                                          <p:spTgt spid="1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0">
                                            <p:txEl>
                                              <p:pRg st="0" end="0"/>
                                            </p:txEl>
                                          </p:spTgt>
                                        </p:tgtEl>
                                        <p:attrNameLst>
                                          <p:attrName>style.visibility</p:attrName>
                                        </p:attrNameLst>
                                      </p:cBhvr>
                                      <p:to>
                                        <p:strVal val="visible"/>
                                      </p:to>
                                    </p:set>
                                    <p:animEffect transition="in" filter="fade">
                                      <p:cBhvr>
                                        <p:cTn id="67" dur="2000"/>
                                        <p:tgtEl>
                                          <p:spTgt spid="20">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21">
                                            <p:bg/>
                                          </p:spTgt>
                                        </p:tgtEl>
                                        <p:attrNameLst>
                                          <p:attrName>style.visibility</p:attrName>
                                        </p:attrNameLst>
                                      </p:cBhvr>
                                      <p:to>
                                        <p:strVal val="visible"/>
                                      </p:to>
                                    </p:set>
                                    <p:animEffect transition="in" filter="fade">
                                      <p:cBhvr>
                                        <p:cTn id="72" dur="2000"/>
                                        <p:tgtEl>
                                          <p:spTgt spid="21">
                                            <p:bg/>
                                          </p:spTgt>
                                        </p:tgtEl>
                                      </p:cBhvr>
                                    </p:animEffect>
                                  </p:childTnLst>
                                </p:cTn>
                              </p:par>
                              <p:par>
                                <p:cTn id="73" presetID="10" presetClass="entr" presetSubtype="0" fill="hold" grpId="0" nodeType="withEffect">
                                  <p:stCondLst>
                                    <p:cond delay="0"/>
                                  </p:stCondLst>
                                  <p:iterate type="lt">
                                    <p:tmPct val="0"/>
                                  </p:iterate>
                                  <p:childTnLst>
                                    <p:set>
                                      <p:cBhvr>
                                        <p:cTn id="74" dur="1" fill="hold">
                                          <p:stCondLst>
                                            <p:cond delay="0"/>
                                          </p:stCondLst>
                                        </p:cTn>
                                        <p:tgtEl>
                                          <p:spTgt spid="21">
                                            <p:txEl>
                                              <p:pRg st="0" end="0"/>
                                            </p:txEl>
                                          </p:spTgt>
                                        </p:tgtEl>
                                        <p:attrNameLst>
                                          <p:attrName>style.visibility</p:attrName>
                                        </p:attrNameLst>
                                      </p:cBhvr>
                                      <p:to>
                                        <p:strVal val="visible"/>
                                      </p:to>
                                    </p:set>
                                    <p:animEffect transition="in" filter="fade">
                                      <p:cBhvr>
                                        <p:cTn id="75" dur="2000"/>
                                        <p:tgtEl>
                                          <p:spTgt spid="21">
                                            <p:txEl>
                                              <p:pRg st="0" end="0"/>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xit" presetSubtype="0" fill="hold" grpId="1" nodeType="clickEffect">
                                  <p:stCondLst>
                                    <p:cond delay="0"/>
                                  </p:stCondLst>
                                  <p:childTnLst>
                                    <p:set>
                                      <p:cBhvr>
                                        <p:cTn id="79" dur="1" fill="hold">
                                          <p:stCondLst>
                                            <p:cond delay="0"/>
                                          </p:stCondLst>
                                        </p:cTn>
                                        <p:tgtEl>
                                          <p:spTgt spid="20">
                                            <p:txEl>
                                              <p:pRg st="0" end="0"/>
                                            </p:txEl>
                                          </p:spTgt>
                                        </p:tgtEl>
                                        <p:attrNameLst>
                                          <p:attrName>style.visibility</p:attrName>
                                        </p:attrNameLst>
                                      </p:cBhvr>
                                      <p:to>
                                        <p:strVal val="hidden"/>
                                      </p:to>
                                    </p:set>
                                  </p:childTnLst>
                                </p:cTn>
                              </p:par>
                              <p:par>
                                <p:cTn id="80" presetID="1" presetClass="exit" presetSubtype="0" fill="hold" grpId="1" nodeType="withEffect">
                                  <p:stCondLst>
                                    <p:cond delay="0"/>
                                  </p:stCondLst>
                                  <p:iterate type="lt">
                                    <p:tmAbs val="0"/>
                                  </p:iterate>
                                  <p:childTnLst>
                                    <p:set>
                                      <p:cBhvr>
                                        <p:cTn id="81" dur="1" fill="hold">
                                          <p:stCondLst>
                                            <p:cond delay="0"/>
                                          </p:stCondLst>
                                        </p:cTn>
                                        <p:tgtEl>
                                          <p:spTgt spid="21">
                                            <p:txEl>
                                              <p:pRg st="0" end="0"/>
                                            </p:txEl>
                                          </p:spTgt>
                                        </p:tgtEl>
                                        <p:attrNameLst>
                                          <p:attrName>style.visibility</p:attrName>
                                        </p:attrNameLst>
                                      </p:cBhvr>
                                      <p:to>
                                        <p:strVal val="hidden"/>
                                      </p:to>
                                    </p:set>
                                  </p:childTnLst>
                                </p:cTn>
                              </p:par>
                              <p:par>
                                <p:cTn id="82" presetID="1" presetClass="exit" presetSubtype="0" fill="hold" grpId="1" nodeType="withEffect">
                                  <p:stCondLst>
                                    <p:cond delay="0"/>
                                  </p:stCondLst>
                                  <p:childTnLst>
                                    <p:set>
                                      <p:cBhvr>
                                        <p:cTn id="83" dur="1" fill="hold">
                                          <p:stCondLst>
                                            <p:cond delay="0"/>
                                          </p:stCondLst>
                                        </p:cTn>
                                        <p:tgtEl>
                                          <p:spTgt spid="21">
                                            <p:bg/>
                                          </p:spTgt>
                                        </p:tgtEl>
                                        <p:attrNameLst>
                                          <p:attrName>style.visibility</p:attrName>
                                        </p:attrNameLst>
                                      </p:cBhvr>
                                      <p:to>
                                        <p:strVal val="hidden"/>
                                      </p:to>
                                    </p:set>
                                  </p:childTnLst>
                                </p:cTn>
                              </p:par>
                              <p:par>
                                <p:cTn id="84" presetID="1" presetClass="exit" presetSubtype="0" fill="hold" grpId="1" nodeType="withEffect">
                                  <p:stCondLst>
                                    <p:cond delay="0"/>
                                  </p:stCondLst>
                                  <p:childTnLst>
                                    <p:set>
                                      <p:cBhvr>
                                        <p:cTn id="85" dur="1" fill="hold">
                                          <p:stCondLst>
                                            <p:cond delay="0"/>
                                          </p:stCondLst>
                                        </p:cTn>
                                        <p:tgtEl>
                                          <p:spTgt spid="18"/>
                                        </p:tgtEl>
                                        <p:attrNameLst>
                                          <p:attrName>style.visibility</p:attrName>
                                        </p:attrNameLst>
                                      </p:cBhvr>
                                      <p:to>
                                        <p:strVal val="hidden"/>
                                      </p:to>
                                    </p:set>
                                  </p:childTnLst>
                                </p:cTn>
                              </p:par>
                              <p:par>
                                <p:cTn id="86" presetID="1" presetClass="exit" presetSubtype="0" fill="hold" grpId="2" nodeType="withEffect">
                                  <p:stCondLst>
                                    <p:cond delay="0"/>
                                  </p:stCondLst>
                                  <p:childTnLst>
                                    <p:set>
                                      <p:cBhvr>
                                        <p:cTn id="87" dur="1" fill="hold">
                                          <p:stCondLst>
                                            <p:cond delay="0"/>
                                          </p:stCondLst>
                                        </p:cTn>
                                        <p:tgtEl>
                                          <p:spTgt spid="19"/>
                                        </p:tgtEl>
                                        <p:attrNameLst>
                                          <p:attrName>style.visibility</p:attrName>
                                        </p:attrNameLst>
                                      </p:cBhvr>
                                      <p:to>
                                        <p:strVal val="hidden"/>
                                      </p:to>
                                    </p:set>
                                  </p:childTnLst>
                                </p:cTn>
                              </p:par>
                              <p:par>
                                <p:cTn id="88" presetID="1" presetClass="exit" presetSubtype="0" fill="hold" grpId="1" nodeType="withEffect">
                                  <p:stCondLst>
                                    <p:cond delay="0"/>
                                  </p:stCondLst>
                                  <p:childTnLst>
                                    <p:set>
                                      <p:cBhvr>
                                        <p:cTn id="89" dur="1" fill="hold">
                                          <p:stCondLst>
                                            <p:cond delay="0"/>
                                          </p:stCondLst>
                                        </p:cTn>
                                        <p:tgtEl>
                                          <p:spTgt spid="22">
                                            <p:txEl>
                                              <p:pRg st="0" end="0"/>
                                            </p:txEl>
                                          </p:spTgt>
                                        </p:tgtEl>
                                        <p:attrNameLst>
                                          <p:attrName>style.visibility</p:attrName>
                                        </p:attrNameLst>
                                      </p:cBhvr>
                                      <p:to>
                                        <p:strVal val="hidden"/>
                                      </p:to>
                                    </p:set>
                                  </p:childTnLst>
                                </p:cTn>
                              </p:par>
                              <p:par>
                                <p:cTn id="90" presetID="1" presetClass="exit" presetSubtype="0" fill="hold" grpId="1" nodeType="withEffect">
                                  <p:stCondLst>
                                    <p:cond delay="0"/>
                                  </p:stCondLst>
                                  <p:childTnLst>
                                    <p:set>
                                      <p:cBhvr>
                                        <p:cTn id="91" dur="1" fill="hold">
                                          <p:stCondLst>
                                            <p:cond delay="0"/>
                                          </p:stCondLst>
                                        </p:cTn>
                                        <p:tgtEl>
                                          <p:spTgt spid="23">
                                            <p:txEl>
                                              <p:pRg st="0" end="0"/>
                                            </p:txEl>
                                          </p:spTgt>
                                        </p:tgtEl>
                                        <p:attrNameLst>
                                          <p:attrName>style.visibility</p:attrName>
                                        </p:attrNameLst>
                                      </p:cBhvr>
                                      <p:to>
                                        <p:strVal val="hidden"/>
                                      </p:to>
                                    </p:set>
                                  </p:childTnLst>
                                </p:cTn>
                              </p:par>
                              <p:par>
                                <p:cTn id="92" presetID="10" presetClass="entr" presetSubtype="0" fill="hold" grpId="0" nodeType="withEffect">
                                  <p:stCondLst>
                                    <p:cond delay="0"/>
                                  </p:stCondLst>
                                  <p:childTnLst>
                                    <p:set>
                                      <p:cBhvr>
                                        <p:cTn id="93" dur="1" fill="hold">
                                          <p:stCondLst>
                                            <p:cond delay="0"/>
                                          </p:stCondLst>
                                        </p:cTn>
                                        <p:tgtEl>
                                          <p:spTgt spid="28">
                                            <p:txEl>
                                              <p:pRg st="0" end="0"/>
                                            </p:txEl>
                                          </p:spTgt>
                                        </p:tgtEl>
                                        <p:attrNameLst>
                                          <p:attrName>style.visibility</p:attrName>
                                        </p:attrNameLst>
                                      </p:cBhvr>
                                      <p:to>
                                        <p:strVal val="visible"/>
                                      </p:to>
                                    </p:set>
                                    <p:animEffect transition="in" filter="fade">
                                      <p:cBhvr>
                                        <p:cTn id="94" dur="2000"/>
                                        <p:tgtEl>
                                          <p:spTgt spid="28">
                                            <p:txEl>
                                              <p:pRg st="0" end="0"/>
                                            </p:txEl>
                                          </p:spTgt>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24"/>
                                        </p:tgtEl>
                                        <p:attrNameLst>
                                          <p:attrName>style.visibility</p:attrName>
                                        </p:attrNameLst>
                                      </p:cBhvr>
                                      <p:to>
                                        <p:strVal val="visible"/>
                                      </p:to>
                                    </p:set>
                                    <p:animEffect transition="in" filter="fade">
                                      <p:cBhvr>
                                        <p:cTn id="97" dur="2000"/>
                                        <p:tgtEl>
                                          <p:spTgt spid="24"/>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25"/>
                                        </p:tgtEl>
                                        <p:attrNameLst>
                                          <p:attrName>style.visibility</p:attrName>
                                        </p:attrNameLst>
                                      </p:cBhvr>
                                      <p:to>
                                        <p:strVal val="visible"/>
                                      </p:to>
                                    </p:set>
                                    <p:animEffect transition="in" filter="fade">
                                      <p:cBhvr>
                                        <p:cTn id="102" dur="2000"/>
                                        <p:tgtEl>
                                          <p:spTgt spid="25"/>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34">
                                            <p:txEl>
                                              <p:pRg st="0" end="0"/>
                                            </p:txEl>
                                          </p:spTgt>
                                        </p:tgtEl>
                                        <p:attrNameLst>
                                          <p:attrName>style.visibility</p:attrName>
                                        </p:attrNameLst>
                                      </p:cBhvr>
                                      <p:to>
                                        <p:strVal val="visible"/>
                                      </p:to>
                                    </p:set>
                                    <p:animEffect transition="in" filter="fade">
                                      <p:cBhvr>
                                        <p:cTn id="105" dur="2000"/>
                                        <p:tgtEl>
                                          <p:spTgt spid="34">
                                            <p:txEl>
                                              <p:pRg st="0" end="0"/>
                                            </p:txEl>
                                          </p:spTgt>
                                        </p:tgtEl>
                                      </p:cBhvr>
                                    </p:animEffect>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26">
                                            <p:txEl>
                                              <p:pRg st="0" end="0"/>
                                            </p:txEl>
                                          </p:spTgt>
                                        </p:tgtEl>
                                        <p:attrNameLst>
                                          <p:attrName>style.visibility</p:attrName>
                                        </p:attrNameLst>
                                      </p:cBhvr>
                                      <p:to>
                                        <p:strVal val="visible"/>
                                      </p:to>
                                    </p:set>
                                    <p:animEffect transition="in" filter="fade">
                                      <p:cBhvr>
                                        <p:cTn id="110" dur="2000"/>
                                        <p:tgtEl>
                                          <p:spTgt spid="26">
                                            <p:txEl>
                                              <p:pRg st="0" end="0"/>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10" presetClass="entr" presetSubtype="0" fill="hold" grpId="0" nodeType="clickEffect">
                                  <p:stCondLst>
                                    <p:cond delay="0"/>
                                  </p:stCondLst>
                                  <p:childTnLst>
                                    <p:set>
                                      <p:cBhvr>
                                        <p:cTn id="114" dur="1" fill="hold">
                                          <p:stCondLst>
                                            <p:cond delay="0"/>
                                          </p:stCondLst>
                                        </p:cTn>
                                        <p:tgtEl>
                                          <p:spTgt spid="32">
                                            <p:bg/>
                                          </p:spTgt>
                                        </p:tgtEl>
                                        <p:attrNameLst>
                                          <p:attrName>style.visibility</p:attrName>
                                        </p:attrNameLst>
                                      </p:cBhvr>
                                      <p:to>
                                        <p:strVal val="visible"/>
                                      </p:to>
                                    </p:set>
                                    <p:animEffect transition="in" filter="fade">
                                      <p:cBhvr>
                                        <p:cTn id="115" dur="2000"/>
                                        <p:tgtEl>
                                          <p:spTgt spid="32">
                                            <p:bg/>
                                          </p:spTgt>
                                        </p:tgtEl>
                                      </p:cBhvr>
                                    </p:animEffect>
                                  </p:childTnLst>
                                </p:cTn>
                              </p:par>
                              <p:par>
                                <p:cTn id="116" presetID="10" presetClass="entr" presetSubtype="0" fill="hold" grpId="0" nodeType="withEffect">
                                  <p:stCondLst>
                                    <p:cond delay="0"/>
                                  </p:stCondLst>
                                  <p:iterate type="lt">
                                    <p:tmPct val="0"/>
                                  </p:iterate>
                                  <p:childTnLst>
                                    <p:set>
                                      <p:cBhvr>
                                        <p:cTn id="117" dur="1" fill="hold">
                                          <p:stCondLst>
                                            <p:cond delay="0"/>
                                          </p:stCondLst>
                                        </p:cTn>
                                        <p:tgtEl>
                                          <p:spTgt spid="32">
                                            <p:txEl>
                                              <p:pRg st="0" end="0"/>
                                            </p:txEl>
                                          </p:spTgt>
                                        </p:tgtEl>
                                        <p:attrNameLst>
                                          <p:attrName>style.visibility</p:attrName>
                                        </p:attrNameLst>
                                      </p:cBhvr>
                                      <p:to>
                                        <p:strVal val="visible"/>
                                      </p:to>
                                    </p:set>
                                    <p:animEffect transition="in" filter="fade">
                                      <p:cBhvr>
                                        <p:cTn id="118" dur="2000"/>
                                        <p:tgtEl>
                                          <p:spTgt spid="32">
                                            <p:txEl>
                                              <p:pRg st="0" end="0"/>
                                            </p:txEl>
                                          </p:spTgt>
                                        </p:tgtEl>
                                      </p:cBhvr>
                                    </p:animEffect>
                                  </p:childTnLst>
                                </p:cTn>
                              </p:par>
                            </p:childTnLst>
                          </p:cTn>
                        </p:par>
                      </p:childTnLst>
                    </p:cTn>
                  </p:par>
                  <p:par>
                    <p:cTn id="119" fill="hold">
                      <p:stCondLst>
                        <p:cond delay="indefinite"/>
                      </p:stCondLst>
                      <p:childTnLst>
                        <p:par>
                          <p:cTn id="120" fill="hold">
                            <p:stCondLst>
                              <p:cond delay="0"/>
                            </p:stCondLst>
                            <p:childTnLst>
                              <p:par>
                                <p:cTn id="121" presetID="10" presetClass="entr" presetSubtype="0" fill="hold" nodeType="clickEffect">
                                  <p:stCondLst>
                                    <p:cond delay="0"/>
                                  </p:stCondLst>
                                  <p:childTnLst>
                                    <p:set>
                                      <p:cBhvr>
                                        <p:cTn id="122" dur="1" fill="hold">
                                          <p:stCondLst>
                                            <p:cond delay="0"/>
                                          </p:stCondLst>
                                        </p:cTn>
                                        <p:tgtEl>
                                          <p:spTgt spid="35"/>
                                        </p:tgtEl>
                                        <p:attrNameLst>
                                          <p:attrName>style.visibility</p:attrName>
                                        </p:attrNameLst>
                                      </p:cBhvr>
                                      <p:to>
                                        <p:strVal val="visible"/>
                                      </p:to>
                                    </p:set>
                                    <p:animEffect transition="in" filter="fade">
                                      <p:cBhvr>
                                        <p:cTn id="123" dur="2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2" animBg="1"/>
      <p:bldP spid="7" grpId="3" animBg="1"/>
      <p:bldP spid="9" grpId="0" build="allAtOnce"/>
      <p:bldP spid="9" grpId="1" build="allAtOnce"/>
      <p:bldP spid="10" grpId="0" build="allAtOnce" animBg="1"/>
      <p:bldP spid="10" grpId="1" build="allAtOnce" animBg="1"/>
      <p:bldP spid="17" grpId="0" build="allAtOnce"/>
      <p:bldP spid="17" grpId="1" build="allAtOnce"/>
      <p:bldP spid="18" grpId="0" animBg="1"/>
      <p:bldP spid="18" grpId="1" animBg="1"/>
      <p:bldP spid="19" grpId="0" animBg="1"/>
      <p:bldP spid="19" grpId="2" animBg="1"/>
      <p:bldP spid="20" grpId="0" build="allAtOnce"/>
      <p:bldP spid="20" grpId="1" build="allAtOnce"/>
      <p:bldP spid="21" grpId="0" build="allAtOnce" animBg="1"/>
      <p:bldP spid="21" grpId="1" build="allAtOnce" animBg="1"/>
      <p:bldP spid="22" grpId="0" build="allAtOnce"/>
      <p:bldP spid="22" grpId="1" build="allAtOnce"/>
      <p:bldP spid="23" grpId="0" build="allAtOnce"/>
      <p:bldP spid="23" grpId="1" build="allAtOnce"/>
      <p:bldP spid="24" grpId="0" animBg="1"/>
      <p:bldP spid="25" grpId="0" animBg="1"/>
      <p:bldP spid="26" grpId="0" build="allAtOnce"/>
      <p:bldP spid="28" grpId="0" build="allAtOnce"/>
      <p:bldP spid="32" grpId="0" build="allAtOnce" animBg="1"/>
      <p:bldP spid="34"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graphicFrame>
        <p:nvGraphicFramePr>
          <p:cNvPr id="4" name="عنصر نائب للمحتوى 3"/>
          <p:cNvGraphicFramePr>
            <a:graphicFrameLocks noGrp="1"/>
          </p:cNvGraphicFramePr>
          <p:nvPr>
            <p:ph idx="1"/>
          </p:nvPr>
        </p:nvGraphicFramePr>
        <p:xfrm>
          <a:off x="500034" y="285729"/>
          <a:ext cx="8229600" cy="25717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مستطيل 4"/>
          <p:cNvSpPr/>
          <p:nvPr/>
        </p:nvSpPr>
        <p:spPr>
          <a:xfrm>
            <a:off x="1428728" y="3143248"/>
            <a:ext cx="3071834" cy="2554545"/>
          </a:xfrm>
          <a:prstGeom prst="rect">
            <a:avLst/>
          </a:prstGeom>
        </p:spPr>
        <p:txBody>
          <a:bodyPr wrap="square">
            <a:spAutoFit/>
          </a:bodyPr>
          <a:lstStyle/>
          <a:p>
            <a:pPr algn="l" rtl="0">
              <a:buFont typeface="Arial" pitchFamily="34" charset="0"/>
              <a:buChar char="•"/>
            </a:pPr>
            <a:r>
              <a:rPr lang="en-US" sz="3200" b="1" dirty="0" smtClean="0"/>
              <a:t>Adenosine </a:t>
            </a:r>
          </a:p>
          <a:p>
            <a:pPr algn="l" rtl="0">
              <a:buFont typeface="Arial" pitchFamily="34" charset="0"/>
              <a:buChar char="•"/>
            </a:pPr>
            <a:r>
              <a:rPr lang="en-US" sz="3200" b="1" dirty="0" smtClean="0"/>
              <a:t>potassium ions</a:t>
            </a:r>
          </a:p>
          <a:p>
            <a:pPr algn="l" rtl="0">
              <a:buFont typeface="Arial" pitchFamily="34" charset="0"/>
              <a:buChar char="•"/>
            </a:pPr>
            <a:r>
              <a:rPr lang="en-US" sz="3200" b="1" dirty="0" smtClean="0"/>
              <a:t> hydrogen ions</a:t>
            </a:r>
          </a:p>
          <a:p>
            <a:pPr algn="l" rtl="0">
              <a:buFont typeface="Arial" pitchFamily="34" charset="0"/>
              <a:buChar char="•"/>
            </a:pPr>
            <a:r>
              <a:rPr lang="en-US" sz="3200" b="1" dirty="0" smtClean="0"/>
              <a:t> carbon dioxide</a:t>
            </a:r>
          </a:p>
          <a:p>
            <a:pPr algn="l" rtl="0">
              <a:buFont typeface="Arial" pitchFamily="34" charset="0"/>
              <a:buChar char="•"/>
            </a:pPr>
            <a:r>
              <a:rPr lang="en-US" sz="3200" b="1" dirty="0" err="1" smtClean="0"/>
              <a:t>bradykinin</a:t>
            </a:r>
            <a:endParaRPr lang="ar-IQ" sz="3200" b="1" dirty="0"/>
          </a:p>
        </p:txBody>
      </p:sp>
      <p:sp>
        <p:nvSpPr>
          <p:cNvPr id="6" name="مستطيل 5"/>
          <p:cNvSpPr/>
          <p:nvPr/>
        </p:nvSpPr>
        <p:spPr>
          <a:xfrm>
            <a:off x="6715140" y="3214686"/>
            <a:ext cx="1285884" cy="1077218"/>
          </a:xfrm>
          <a:prstGeom prst="rect">
            <a:avLst/>
          </a:prstGeom>
        </p:spPr>
        <p:txBody>
          <a:bodyPr wrap="square">
            <a:spAutoFit/>
          </a:bodyPr>
          <a:lstStyle/>
          <a:p>
            <a:pPr algn="l" rtl="0">
              <a:buFont typeface="Arial" pitchFamily="34" charset="0"/>
              <a:buChar char="•"/>
            </a:pPr>
            <a:r>
              <a:rPr lang="en-US" sz="3200" b="1" dirty="0" smtClean="0"/>
              <a:t>SNS</a:t>
            </a:r>
          </a:p>
          <a:p>
            <a:pPr algn="l" rtl="0">
              <a:buFont typeface="Arial" pitchFamily="34" charset="0"/>
              <a:buChar char="•"/>
            </a:pPr>
            <a:r>
              <a:rPr lang="en-US" sz="3200" b="1" dirty="0" smtClean="0"/>
              <a:t>PNS</a:t>
            </a:r>
            <a:endParaRPr lang="ar-IQ"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EC609321-14C5-49A8-8763-9F79FB5EF413}"/>
                                            </p:graphicEl>
                                          </p:spTgt>
                                        </p:tgtEl>
                                        <p:attrNameLst>
                                          <p:attrName>style.visibility</p:attrName>
                                        </p:attrNameLst>
                                      </p:cBhvr>
                                      <p:to>
                                        <p:strVal val="visible"/>
                                      </p:to>
                                    </p:set>
                                    <p:animEffect transition="in" filter="fade">
                                      <p:cBhvr>
                                        <p:cTn id="7" dur="2000"/>
                                        <p:tgtEl>
                                          <p:spTgt spid="4">
                                            <p:graphicEl>
                                              <a:dgm id="{EC609321-14C5-49A8-8763-9F79FB5EF413}"/>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A8914E65-8588-4AF3-BFFE-1ED50A5E3E95}"/>
                                            </p:graphicEl>
                                          </p:spTgt>
                                        </p:tgtEl>
                                        <p:attrNameLst>
                                          <p:attrName>style.visibility</p:attrName>
                                        </p:attrNameLst>
                                      </p:cBhvr>
                                      <p:to>
                                        <p:strVal val="visible"/>
                                      </p:to>
                                    </p:set>
                                    <p:animEffect transition="in" filter="fade">
                                      <p:cBhvr>
                                        <p:cTn id="10" dur="2000"/>
                                        <p:tgtEl>
                                          <p:spTgt spid="4">
                                            <p:graphicEl>
                                              <a:dgm id="{A8914E65-8588-4AF3-BFFE-1ED50A5E3E95}"/>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dgm id="{AD9EDBDE-06F5-48AE-BF46-9615384744AC}"/>
                                            </p:graphicEl>
                                          </p:spTgt>
                                        </p:tgtEl>
                                        <p:attrNameLst>
                                          <p:attrName>style.visibility</p:attrName>
                                        </p:attrNameLst>
                                      </p:cBhvr>
                                      <p:to>
                                        <p:strVal val="visible"/>
                                      </p:to>
                                    </p:set>
                                    <p:animEffect transition="in" filter="fade">
                                      <p:cBhvr>
                                        <p:cTn id="15" dur="2000"/>
                                        <p:tgtEl>
                                          <p:spTgt spid="4">
                                            <p:graphicEl>
                                              <a:dgm id="{AD9EDBDE-06F5-48AE-BF46-9615384744AC}"/>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6FF1710D-6C3B-4703-A739-EB57F9BF1919}"/>
                                            </p:graphicEl>
                                          </p:spTgt>
                                        </p:tgtEl>
                                        <p:attrNameLst>
                                          <p:attrName>style.visibility</p:attrName>
                                        </p:attrNameLst>
                                      </p:cBhvr>
                                      <p:to>
                                        <p:strVal val="visible"/>
                                      </p:to>
                                    </p:set>
                                    <p:animEffect transition="in" filter="fade">
                                      <p:cBhvr>
                                        <p:cTn id="18" dur="2000"/>
                                        <p:tgtEl>
                                          <p:spTgt spid="4">
                                            <p:graphicEl>
                                              <a:dgm id="{6FF1710D-6C3B-4703-A739-EB57F9BF1919}"/>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8E9FBC32-B06A-44C6-B996-B51C1D909932}"/>
                                            </p:graphicEl>
                                          </p:spTgt>
                                        </p:tgtEl>
                                        <p:attrNameLst>
                                          <p:attrName>style.visibility</p:attrName>
                                        </p:attrNameLst>
                                      </p:cBhvr>
                                      <p:to>
                                        <p:strVal val="visible"/>
                                      </p:to>
                                    </p:set>
                                    <p:animEffect transition="in" filter="fade">
                                      <p:cBhvr>
                                        <p:cTn id="21" dur="2000"/>
                                        <p:tgtEl>
                                          <p:spTgt spid="4">
                                            <p:graphicEl>
                                              <a:dgm id="{8E9FBC32-B06A-44C6-B996-B51C1D909932}"/>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graphicEl>
                                              <a:dgm id="{0F8A446F-79E7-413D-9CD6-B39FCCFB7071}"/>
                                            </p:graphicEl>
                                          </p:spTgt>
                                        </p:tgtEl>
                                        <p:attrNameLst>
                                          <p:attrName>style.visibility</p:attrName>
                                        </p:attrNameLst>
                                      </p:cBhvr>
                                      <p:to>
                                        <p:strVal val="visible"/>
                                      </p:to>
                                    </p:set>
                                    <p:animEffect transition="in" filter="fade">
                                      <p:cBhvr>
                                        <p:cTn id="26" dur="2000"/>
                                        <p:tgtEl>
                                          <p:spTgt spid="4">
                                            <p:graphicEl>
                                              <a:dgm id="{0F8A446F-79E7-413D-9CD6-B39FCCFB7071}"/>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graphicEl>
                                              <a:dgm id="{EE35A497-99DA-45F7-A1A8-E241F00A15E6}"/>
                                            </p:graphicEl>
                                          </p:spTgt>
                                        </p:tgtEl>
                                        <p:attrNameLst>
                                          <p:attrName>style.visibility</p:attrName>
                                        </p:attrNameLst>
                                      </p:cBhvr>
                                      <p:to>
                                        <p:strVal val="visible"/>
                                      </p:to>
                                    </p:set>
                                    <p:animEffect transition="in" filter="fade">
                                      <p:cBhvr>
                                        <p:cTn id="29" dur="2000"/>
                                        <p:tgtEl>
                                          <p:spTgt spid="4">
                                            <p:graphicEl>
                                              <a:dgm id="{EE35A497-99DA-45F7-A1A8-E241F00A15E6}"/>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graphicEl>
                                              <a:dgm id="{A9009C0E-0171-4C01-8FB8-E4FA8F62F7A4}"/>
                                            </p:graphicEl>
                                          </p:spTgt>
                                        </p:tgtEl>
                                        <p:attrNameLst>
                                          <p:attrName>style.visibility</p:attrName>
                                        </p:attrNameLst>
                                      </p:cBhvr>
                                      <p:to>
                                        <p:strVal val="visible"/>
                                      </p:to>
                                    </p:set>
                                    <p:animEffect transition="in" filter="fade">
                                      <p:cBhvr>
                                        <p:cTn id="32" dur="2000"/>
                                        <p:tgtEl>
                                          <p:spTgt spid="4">
                                            <p:graphicEl>
                                              <a:dgm id="{A9009C0E-0171-4C01-8FB8-E4FA8F62F7A4}"/>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0" end="0"/>
                                            </p:txEl>
                                          </p:spTgt>
                                        </p:tgtEl>
                                        <p:attrNameLst>
                                          <p:attrName>style.visibility</p:attrName>
                                        </p:attrNameLst>
                                      </p:cBhvr>
                                      <p:to>
                                        <p:strVal val="visible"/>
                                      </p:to>
                                    </p:set>
                                    <p:animEffect transition="in" filter="fade">
                                      <p:cBhvr>
                                        <p:cTn id="37" dur="2000"/>
                                        <p:tgtEl>
                                          <p:spTgt spid="5">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1" end="1"/>
                                            </p:txEl>
                                          </p:spTgt>
                                        </p:tgtEl>
                                        <p:attrNameLst>
                                          <p:attrName>style.visibility</p:attrName>
                                        </p:attrNameLst>
                                      </p:cBhvr>
                                      <p:to>
                                        <p:strVal val="visible"/>
                                      </p:to>
                                    </p:set>
                                    <p:animEffect transition="in" filter="fade">
                                      <p:cBhvr>
                                        <p:cTn id="42" dur="2000"/>
                                        <p:tgtEl>
                                          <p:spTgt spid="5">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animEffect transition="in" filter="fade">
                                      <p:cBhvr>
                                        <p:cTn id="47" dur="2000"/>
                                        <p:tgtEl>
                                          <p:spTgt spid="5">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3" end="3"/>
                                            </p:txEl>
                                          </p:spTgt>
                                        </p:tgtEl>
                                        <p:attrNameLst>
                                          <p:attrName>style.visibility</p:attrName>
                                        </p:attrNameLst>
                                      </p:cBhvr>
                                      <p:to>
                                        <p:strVal val="visible"/>
                                      </p:to>
                                    </p:set>
                                    <p:animEffect transition="in" filter="fade">
                                      <p:cBhvr>
                                        <p:cTn id="52" dur="2000"/>
                                        <p:tgtEl>
                                          <p:spTgt spid="5">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4" end="4"/>
                                            </p:txEl>
                                          </p:spTgt>
                                        </p:tgtEl>
                                        <p:attrNameLst>
                                          <p:attrName>style.visibility</p:attrName>
                                        </p:attrNameLst>
                                      </p:cBhvr>
                                      <p:to>
                                        <p:strVal val="visible"/>
                                      </p:to>
                                    </p:set>
                                    <p:animEffect transition="in" filter="fade">
                                      <p:cBhvr>
                                        <p:cTn id="57" dur="2000"/>
                                        <p:tgtEl>
                                          <p:spTgt spid="5">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xEl>
                                              <p:pRg st="0" end="0"/>
                                            </p:txEl>
                                          </p:spTgt>
                                        </p:tgtEl>
                                        <p:attrNameLst>
                                          <p:attrName>style.visibility</p:attrName>
                                        </p:attrNameLst>
                                      </p:cBhvr>
                                      <p:to>
                                        <p:strVal val="visible"/>
                                      </p:to>
                                    </p:set>
                                    <p:animEffect transition="in" filter="fade">
                                      <p:cBhvr>
                                        <p:cTn id="62" dur="2000"/>
                                        <p:tgtEl>
                                          <p:spTgt spid="6">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txEl>
                                              <p:pRg st="1" end="1"/>
                                            </p:txEl>
                                          </p:spTgt>
                                        </p:tgtEl>
                                        <p:attrNameLst>
                                          <p:attrName>style.visibility</p:attrName>
                                        </p:attrNameLst>
                                      </p:cBhvr>
                                      <p:to>
                                        <p:strVal val="visible"/>
                                      </p:to>
                                    </p:set>
                                    <p:animEffect transition="in" filter="fade">
                                      <p:cBhvr>
                                        <p:cTn id="67"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graphicFrame>
        <p:nvGraphicFramePr>
          <p:cNvPr id="4" name="عنصر نائب للمحتوى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2F0DC0B2-0A8F-49C8-9AB6-2CEB182C2B7C}"/>
                                            </p:graphicEl>
                                          </p:spTgt>
                                        </p:tgtEl>
                                        <p:attrNameLst>
                                          <p:attrName>style.visibility</p:attrName>
                                        </p:attrNameLst>
                                      </p:cBhvr>
                                      <p:to>
                                        <p:strVal val="visible"/>
                                      </p:to>
                                    </p:set>
                                    <p:animEffect transition="in" filter="fade">
                                      <p:cBhvr>
                                        <p:cTn id="7" dur="2000"/>
                                        <p:tgtEl>
                                          <p:spTgt spid="4">
                                            <p:graphicEl>
                                              <a:dgm id="{2F0DC0B2-0A8F-49C8-9AB6-2CEB182C2B7C}"/>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C3FA9BA6-9E4F-457F-8C42-F8BF5F419C6F}"/>
                                            </p:graphicEl>
                                          </p:spTgt>
                                        </p:tgtEl>
                                        <p:attrNameLst>
                                          <p:attrName>style.visibility</p:attrName>
                                        </p:attrNameLst>
                                      </p:cBhvr>
                                      <p:to>
                                        <p:strVal val="visible"/>
                                      </p:to>
                                    </p:set>
                                    <p:animEffect transition="in" filter="fade">
                                      <p:cBhvr>
                                        <p:cTn id="10" dur="2000"/>
                                        <p:tgtEl>
                                          <p:spTgt spid="4">
                                            <p:graphicEl>
                                              <a:dgm id="{C3FA9BA6-9E4F-457F-8C42-F8BF5F419C6F}"/>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dgm id="{6711E9C9-9FD6-42C9-9458-88D8E40FF44A}"/>
                                            </p:graphicEl>
                                          </p:spTgt>
                                        </p:tgtEl>
                                        <p:attrNameLst>
                                          <p:attrName>style.visibility</p:attrName>
                                        </p:attrNameLst>
                                      </p:cBhvr>
                                      <p:to>
                                        <p:strVal val="visible"/>
                                      </p:to>
                                    </p:set>
                                    <p:animEffect transition="in" filter="fade">
                                      <p:cBhvr>
                                        <p:cTn id="15" dur="2000"/>
                                        <p:tgtEl>
                                          <p:spTgt spid="4">
                                            <p:graphicEl>
                                              <a:dgm id="{6711E9C9-9FD6-42C9-9458-88D8E40FF44A}"/>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91BB894F-FD42-44A5-83BB-4F3F9AC686B8}"/>
                                            </p:graphicEl>
                                          </p:spTgt>
                                        </p:tgtEl>
                                        <p:attrNameLst>
                                          <p:attrName>style.visibility</p:attrName>
                                        </p:attrNameLst>
                                      </p:cBhvr>
                                      <p:to>
                                        <p:strVal val="visible"/>
                                      </p:to>
                                    </p:set>
                                    <p:animEffect transition="in" filter="fade">
                                      <p:cBhvr>
                                        <p:cTn id="18" dur="2000"/>
                                        <p:tgtEl>
                                          <p:spTgt spid="4">
                                            <p:graphicEl>
                                              <a:dgm id="{91BB894F-FD42-44A5-83BB-4F3F9AC686B8}"/>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229615C4-4A0A-4662-A0BE-B5F688A2EC92}"/>
                                            </p:graphicEl>
                                          </p:spTgt>
                                        </p:tgtEl>
                                        <p:attrNameLst>
                                          <p:attrName>style.visibility</p:attrName>
                                        </p:attrNameLst>
                                      </p:cBhvr>
                                      <p:to>
                                        <p:strVal val="visible"/>
                                      </p:to>
                                    </p:set>
                                    <p:animEffect transition="in" filter="fade">
                                      <p:cBhvr>
                                        <p:cTn id="21" dur="2000"/>
                                        <p:tgtEl>
                                          <p:spTgt spid="4">
                                            <p:graphicEl>
                                              <a:dgm id="{229615C4-4A0A-4662-A0BE-B5F688A2EC92}"/>
                                            </p:graphic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
                                            <p:graphicEl>
                                              <a:dgm id="{7B253AA8-17A0-4285-A09D-2EFA29871C4E}"/>
                                            </p:graphicEl>
                                          </p:spTgt>
                                        </p:tgtEl>
                                        <p:attrNameLst>
                                          <p:attrName>style.visibility</p:attrName>
                                        </p:attrNameLst>
                                      </p:cBhvr>
                                      <p:to>
                                        <p:strVal val="visible"/>
                                      </p:to>
                                    </p:set>
                                    <p:animEffect transition="in" filter="fade">
                                      <p:cBhvr>
                                        <p:cTn id="26" dur="2000"/>
                                        <p:tgtEl>
                                          <p:spTgt spid="4">
                                            <p:graphicEl>
                                              <a:dgm id="{7B253AA8-17A0-4285-A09D-2EFA29871C4E}"/>
                                            </p:graphic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4">
                                            <p:graphicEl>
                                              <a:dgm id="{648DE8EB-67CC-4649-BF1D-FCDC76AE78E4}"/>
                                            </p:graphicEl>
                                          </p:spTgt>
                                        </p:tgtEl>
                                        <p:attrNameLst>
                                          <p:attrName>style.visibility</p:attrName>
                                        </p:attrNameLst>
                                      </p:cBhvr>
                                      <p:to>
                                        <p:strVal val="visible"/>
                                      </p:to>
                                    </p:set>
                                    <p:animEffect transition="in" filter="fade">
                                      <p:cBhvr>
                                        <p:cTn id="29" dur="2000"/>
                                        <p:tgtEl>
                                          <p:spTgt spid="4">
                                            <p:graphicEl>
                                              <a:dgm id="{648DE8EB-67CC-4649-BF1D-FCDC76AE78E4}"/>
                                            </p:graphic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4">
                                            <p:graphicEl>
                                              <a:dgm id="{4334D557-DF12-489D-B7D4-9090D8E8BC83}"/>
                                            </p:graphicEl>
                                          </p:spTgt>
                                        </p:tgtEl>
                                        <p:attrNameLst>
                                          <p:attrName>style.visibility</p:attrName>
                                        </p:attrNameLst>
                                      </p:cBhvr>
                                      <p:to>
                                        <p:strVal val="visible"/>
                                      </p:to>
                                    </p:set>
                                    <p:animEffect transition="in" filter="fade">
                                      <p:cBhvr>
                                        <p:cTn id="32" dur="2000"/>
                                        <p:tgtEl>
                                          <p:spTgt spid="4">
                                            <p:graphicEl>
                                              <a:dgm id="{4334D557-DF12-489D-B7D4-9090D8E8BC83}"/>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graphicEl>
                                              <a:dgm id="{ED442E50-5707-439B-BFCE-050559103BD7}"/>
                                            </p:graphicEl>
                                          </p:spTgt>
                                        </p:tgtEl>
                                        <p:attrNameLst>
                                          <p:attrName>style.visibility</p:attrName>
                                        </p:attrNameLst>
                                      </p:cBhvr>
                                      <p:to>
                                        <p:strVal val="visible"/>
                                      </p:to>
                                    </p:set>
                                    <p:animEffect transition="in" filter="fade">
                                      <p:cBhvr>
                                        <p:cTn id="37" dur="2000"/>
                                        <p:tgtEl>
                                          <p:spTgt spid="4">
                                            <p:graphicEl>
                                              <a:dgm id="{ED442E50-5707-439B-BFCE-050559103BD7}"/>
                                            </p:graphic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4">
                                            <p:graphicEl>
                                              <a:dgm id="{7CAE5214-0B8A-4913-A3B8-5BFB6AF64FBE}"/>
                                            </p:graphicEl>
                                          </p:spTgt>
                                        </p:tgtEl>
                                        <p:attrNameLst>
                                          <p:attrName>style.visibility</p:attrName>
                                        </p:attrNameLst>
                                      </p:cBhvr>
                                      <p:to>
                                        <p:strVal val="visible"/>
                                      </p:to>
                                    </p:set>
                                    <p:animEffect transition="in" filter="fade">
                                      <p:cBhvr>
                                        <p:cTn id="40" dur="2000"/>
                                        <p:tgtEl>
                                          <p:spTgt spid="4">
                                            <p:graphicEl>
                                              <a:dgm id="{7CAE5214-0B8A-4913-A3B8-5BFB6AF64FBE}"/>
                                            </p:graphic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4">
                                            <p:graphicEl>
                                              <a:dgm id="{9EF1E80F-4495-4DA9-9E88-1CCDAA59919C}"/>
                                            </p:graphicEl>
                                          </p:spTgt>
                                        </p:tgtEl>
                                        <p:attrNameLst>
                                          <p:attrName>style.visibility</p:attrName>
                                        </p:attrNameLst>
                                      </p:cBhvr>
                                      <p:to>
                                        <p:strVal val="visible"/>
                                      </p:to>
                                    </p:set>
                                    <p:animEffect transition="in" filter="fade">
                                      <p:cBhvr>
                                        <p:cTn id="43" dur="2000"/>
                                        <p:tgtEl>
                                          <p:spTgt spid="4">
                                            <p:graphicEl>
                                              <a:dgm id="{9EF1E80F-4495-4DA9-9E88-1CCDAA59919C}"/>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4">
                                            <p:graphicEl>
                                              <a:dgm id="{1297A2DF-8207-4870-9732-7F51316FE765}"/>
                                            </p:graphicEl>
                                          </p:spTgt>
                                        </p:tgtEl>
                                        <p:attrNameLst>
                                          <p:attrName>style.visibility</p:attrName>
                                        </p:attrNameLst>
                                      </p:cBhvr>
                                      <p:to>
                                        <p:strVal val="visible"/>
                                      </p:to>
                                    </p:set>
                                    <p:animEffect transition="in" filter="fade">
                                      <p:cBhvr>
                                        <p:cTn id="48" dur="2000"/>
                                        <p:tgtEl>
                                          <p:spTgt spid="4">
                                            <p:graphicEl>
                                              <a:dgm id="{1297A2DF-8207-4870-9732-7F51316FE765}"/>
                                            </p:graphicEl>
                                          </p:spTgt>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4">
                                            <p:graphicEl>
                                              <a:dgm id="{55427345-9700-4DF3-80D7-0BC6C90CED4E}"/>
                                            </p:graphicEl>
                                          </p:spTgt>
                                        </p:tgtEl>
                                        <p:attrNameLst>
                                          <p:attrName>style.visibility</p:attrName>
                                        </p:attrNameLst>
                                      </p:cBhvr>
                                      <p:to>
                                        <p:strVal val="visible"/>
                                      </p:to>
                                    </p:set>
                                    <p:animEffect transition="in" filter="fade">
                                      <p:cBhvr>
                                        <p:cTn id="51" dur="2000"/>
                                        <p:tgtEl>
                                          <p:spTgt spid="4">
                                            <p:graphicEl>
                                              <a:dgm id="{55427345-9700-4DF3-80D7-0BC6C90CED4E}"/>
                                            </p:graphicEl>
                                          </p:spTgt>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4">
                                            <p:graphicEl>
                                              <a:dgm id="{3F022E3A-9407-43B3-BC9A-CA3ED8DD1D1B}"/>
                                            </p:graphicEl>
                                          </p:spTgt>
                                        </p:tgtEl>
                                        <p:attrNameLst>
                                          <p:attrName>style.visibility</p:attrName>
                                        </p:attrNameLst>
                                      </p:cBhvr>
                                      <p:to>
                                        <p:strVal val="visible"/>
                                      </p:to>
                                    </p:set>
                                    <p:animEffect transition="in" filter="fade">
                                      <p:cBhvr>
                                        <p:cTn id="54" dur="2000"/>
                                        <p:tgtEl>
                                          <p:spTgt spid="4">
                                            <p:graphicEl>
                                              <a:dgm id="{3F022E3A-9407-43B3-BC9A-CA3ED8DD1D1B}"/>
                                            </p:graphic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4">
                                            <p:graphicEl>
                                              <a:dgm id="{D4B983F8-D0BD-4876-8B05-E4E499457B53}"/>
                                            </p:graphicEl>
                                          </p:spTgt>
                                        </p:tgtEl>
                                        <p:attrNameLst>
                                          <p:attrName>style.visibility</p:attrName>
                                        </p:attrNameLst>
                                      </p:cBhvr>
                                      <p:to>
                                        <p:strVal val="visible"/>
                                      </p:to>
                                    </p:set>
                                    <p:animEffect transition="in" filter="fade">
                                      <p:cBhvr>
                                        <p:cTn id="59" dur="2000"/>
                                        <p:tgtEl>
                                          <p:spTgt spid="4">
                                            <p:graphicEl>
                                              <a:dgm id="{D4B983F8-D0BD-4876-8B05-E4E499457B53}"/>
                                            </p:graphicEl>
                                          </p:spTgt>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4">
                                            <p:graphicEl>
                                              <a:dgm id="{ED1BF82D-CA79-41A1-828F-FB47EB45696E}"/>
                                            </p:graphicEl>
                                          </p:spTgt>
                                        </p:tgtEl>
                                        <p:attrNameLst>
                                          <p:attrName>style.visibility</p:attrName>
                                        </p:attrNameLst>
                                      </p:cBhvr>
                                      <p:to>
                                        <p:strVal val="visible"/>
                                      </p:to>
                                    </p:set>
                                    <p:animEffect transition="in" filter="fade">
                                      <p:cBhvr>
                                        <p:cTn id="62" dur="2000"/>
                                        <p:tgtEl>
                                          <p:spTgt spid="4">
                                            <p:graphicEl>
                                              <a:dgm id="{ED1BF82D-CA79-41A1-828F-FB47EB45696E}"/>
                                            </p:graphicEl>
                                          </p:spTgt>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4">
                                            <p:graphicEl>
                                              <a:dgm id="{ADD39AFE-21D2-4817-845B-042A9AC1728B}"/>
                                            </p:graphicEl>
                                          </p:spTgt>
                                        </p:tgtEl>
                                        <p:attrNameLst>
                                          <p:attrName>style.visibility</p:attrName>
                                        </p:attrNameLst>
                                      </p:cBhvr>
                                      <p:to>
                                        <p:strVal val="visible"/>
                                      </p:to>
                                    </p:set>
                                    <p:animEffect transition="in" filter="fade">
                                      <p:cBhvr>
                                        <p:cTn id="65" dur="2000"/>
                                        <p:tgtEl>
                                          <p:spTgt spid="4">
                                            <p:graphicEl>
                                              <a:dgm id="{ADD39AFE-21D2-4817-845B-042A9AC1728B}"/>
                                            </p:graphicEl>
                                          </p:spTgt>
                                        </p:tgtEl>
                                      </p:cBhvr>
                                    </p:animEffect>
                                  </p:childTnLst>
                                </p:cTn>
                              </p:par>
                            </p:childTnLst>
                          </p:cTn>
                        </p:par>
                      </p:childTnLst>
                    </p:cTn>
                  </p:par>
                  <p:par>
                    <p:cTn id="66" fill="hold">
                      <p:stCondLst>
                        <p:cond delay="indefinite"/>
                      </p:stCondLst>
                      <p:childTnLst>
                        <p:par>
                          <p:cTn id="67" fill="hold">
                            <p:stCondLst>
                              <p:cond delay="0"/>
                            </p:stCondLst>
                            <p:childTnLst>
                              <p:par>
                                <p:cTn id="68" presetID="10" presetClass="entr" presetSubtype="0" fill="hold" grpId="0" nodeType="clickEffect">
                                  <p:stCondLst>
                                    <p:cond delay="0"/>
                                  </p:stCondLst>
                                  <p:childTnLst>
                                    <p:set>
                                      <p:cBhvr>
                                        <p:cTn id="69" dur="1" fill="hold">
                                          <p:stCondLst>
                                            <p:cond delay="0"/>
                                          </p:stCondLst>
                                        </p:cTn>
                                        <p:tgtEl>
                                          <p:spTgt spid="4">
                                            <p:graphicEl>
                                              <a:dgm id="{3B988FC6-05CE-466E-9DE7-1C7C1ED7BF81}"/>
                                            </p:graphicEl>
                                          </p:spTgt>
                                        </p:tgtEl>
                                        <p:attrNameLst>
                                          <p:attrName>style.visibility</p:attrName>
                                        </p:attrNameLst>
                                      </p:cBhvr>
                                      <p:to>
                                        <p:strVal val="visible"/>
                                      </p:to>
                                    </p:set>
                                    <p:animEffect transition="in" filter="fade">
                                      <p:cBhvr>
                                        <p:cTn id="70" dur="2000"/>
                                        <p:tgtEl>
                                          <p:spTgt spid="4">
                                            <p:graphicEl>
                                              <a:dgm id="{3B988FC6-05CE-466E-9DE7-1C7C1ED7BF81}"/>
                                            </p:graphicEl>
                                          </p:spTgt>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4">
                                            <p:graphicEl>
                                              <a:dgm id="{B54E3290-DB5C-4310-9790-D07F5BC6DA28}"/>
                                            </p:graphicEl>
                                          </p:spTgt>
                                        </p:tgtEl>
                                        <p:attrNameLst>
                                          <p:attrName>style.visibility</p:attrName>
                                        </p:attrNameLst>
                                      </p:cBhvr>
                                      <p:to>
                                        <p:strVal val="visible"/>
                                      </p:to>
                                    </p:set>
                                    <p:animEffect transition="in" filter="fade">
                                      <p:cBhvr>
                                        <p:cTn id="73" dur="2000"/>
                                        <p:tgtEl>
                                          <p:spTgt spid="4">
                                            <p:graphicEl>
                                              <a:dgm id="{B54E3290-DB5C-4310-9790-D07F5BC6DA28}"/>
                                            </p:graphicEl>
                                          </p:spTgt>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4">
                                            <p:graphicEl>
                                              <a:dgm id="{DC4C3DC6-3CA8-4F55-AF9B-2FFA5A43A43D}"/>
                                            </p:graphicEl>
                                          </p:spTgt>
                                        </p:tgtEl>
                                        <p:attrNameLst>
                                          <p:attrName>style.visibility</p:attrName>
                                        </p:attrNameLst>
                                      </p:cBhvr>
                                      <p:to>
                                        <p:strVal val="visible"/>
                                      </p:to>
                                    </p:set>
                                    <p:animEffect transition="in" filter="fade">
                                      <p:cBhvr>
                                        <p:cTn id="76" dur="2000"/>
                                        <p:tgtEl>
                                          <p:spTgt spid="4">
                                            <p:graphicEl>
                                              <a:dgm id="{DC4C3DC6-3CA8-4F55-AF9B-2FFA5A43A43D}"/>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90000"/>
          </a:lnSpc>
          <a:spcBef>
            <a:spcPct val="40000"/>
          </a:spcBef>
          <a:spcAft>
            <a:spcPct val="0"/>
          </a:spcAft>
          <a:buClr>
            <a:srgbClr val="000099"/>
          </a:buClr>
          <a:buSzTx/>
          <a:buFontTx/>
          <a:buChar char="•"/>
          <a:tabLst/>
          <a:defRPr kumimoji="0" lang="en-US" sz="2400" b="0" i="0" u="none" strike="noStrike" cap="none" normalizeH="0" baseline="0" smtClean="0">
            <a:ln>
              <a:noFill/>
            </a:ln>
            <a:solidFill>
              <a:srgbClr val="FFFF00"/>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90000"/>
          </a:lnSpc>
          <a:spcBef>
            <a:spcPct val="40000"/>
          </a:spcBef>
          <a:spcAft>
            <a:spcPct val="0"/>
          </a:spcAft>
          <a:buClr>
            <a:srgbClr val="000099"/>
          </a:buClr>
          <a:buSzTx/>
          <a:buFontTx/>
          <a:buChar char="•"/>
          <a:tabLst/>
          <a:defRPr kumimoji="0" lang="en-US" sz="2400" b="0" i="0" u="none" strike="noStrike" cap="none" normalizeH="0" baseline="0" smtClean="0">
            <a:ln>
              <a:noFill/>
            </a:ln>
            <a:solidFill>
              <a:srgbClr val="FFFF00"/>
            </a:solidFill>
            <a:effectLst/>
            <a:latin typeface="Times New Roman" pitchFamily="18"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9050</TotalTime>
  <Words>1742</Words>
  <Application>Microsoft Office PowerPoint</Application>
  <PresentationFormat>عرض على الشاشة (3:4)‏</PresentationFormat>
  <Paragraphs>253</Paragraphs>
  <Slides>14</Slides>
  <Notes>12</Notes>
  <HiddenSlides>0</HiddenSlides>
  <MMClips>0</MMClips>
  <ScaleCrop>false</ScaleCrop>
  <HeadingPairs>
    <vt:vector size="4" baseType="variant">
      <vt:variant>
        <vt:lpstr>سمة</vt:lpstr>
      </vt:variant>
      <vt:variant>
        <vt:i4>2</vt:i4>
      </vt:variant>
      <vt:variant>
        <vt:lpstr>عناوين الشرائح</vt:lpstr>
      </vt:variant>
      <vt:variant>
        <vt:i4>14</vt:i4>
      </vt:variant>
    </vt:vector>
  </HeadingPairs>
  <TitlesOfParts>
    <vt:vector size="16" baseType="lpstr">
      <vt:lpstr>سمة Office</vt:lpstr>
      <vt:lpstr>1_Blank</vt:lpstr>
      <vt:lpstr>الشريحة 1</vt:lpstr>
      <vt:lpstr>1. The metabolic theory. </vt:lpstr>
      <vt:lpstr> 2. The myogenic theory</vt:lpstr>
      <vt:lpstr>Coronary circulation</vt:lpstr>
      <vt:lpstr>الشريحة 5</vt:lpstr>
      <vt:lpstr>الشريحة 6</vt:lpstr>
      <vt:lpstr>Pressure gradients &amp; flow in the coronary vessels</vt:lpstr>
      <vt:lpstr>الشريحة 8</vt:lpstr>
      <vt:lpstr>الشريحة 9</vt:lpstr>
      <vt:lpstr>الشريحة 10</vt:lpstr>
      <vt:lpstr>الشريحة 11</vt:lpstr>
      <vt:lpstr>Shock </vt:lpstr>
      <vt:lpstr>الشريحة 13</vt:lpstr>
      <vt:lpstr>الشريحة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functional parts of the systemic circulation</dc:title>
  <dc:creator>SAMSUNG</dc:creator>
  <cp:lastModifiedBy>user</cp:lastModifiedBy>
  <cp:revision>94</cp:revision>
  <dcterms:created xsi:type="dcterms:W3CDTF">2016-10-28T08:08:48Z</dcterms:created>
  <dcterms:modified xsi:type="dcterms:W3CDTF">2018-02-20T18:43:17Z</dcterms:modified>
</cp:coreProperties>
</file>